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314" r:id="rId2"/>
    <p:sldId id="327" r:id="rId3"/>
    <p:sldId id="326" r:id="rId4"/>
    <p:sldId id="261" r:id="rId5"/>
    <p:sldId id="305" r:id="rId6"/>
    <p:sldId id="358" r:id="rId7"/>
    <p:sldId id="361" r:id="rId8"/>
    <p:sldId id="360" r:id="rId9"/>
    <p:sldId id="267" r:id="rId10"/>
    <p:sldId id="350" r:id="rId11"/>
    <p:sldId id="333" r:id="rId12"/>
    <p:sldId id="334" r:id="rId13"/>
    <p:sldId id="318" r:id="rId14"/>
    <p:sldId id="349" r:id="rId15"/>
    <p:sldId id="336" r:id="rId16"/>
    <p:sldId id="268" r:id="rId17"/>
    <p:sldId id="359" r:id="rId18"/>
    <p:sldId id="269" r:id="rId19"/>
    <p:sldId id="362" r:id="rId20"/>
    <p:sldId id="294" r:id="rId21"/>
    <p:sldId id="339" r:id="rId22"/>
    <p:sldId id="319" r:id="rId23"/>
    <p:sldId id="340" r:id="rId24"/>
    <p:sldId id="351" r:id="rId25"/>
    <p:sldId id="352" r:id="rId26"/>
    <p:sldId id="353" r:id="rId27"/>
    <p:sldId id="354" r:id="rId28"/>
    <p:sldId id="355" r:id="rId29"/>
    <p:sldId id="357" r:id="rId30"/>
    <p:sldId id="363" r:id="rId31"/>
    <p:sldId id="364" r:id="rId32"/>
    <p:sldId id="365" r:id="rId33"/>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3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91" autoAdjust="0"/>
    <p:restoredTop sz="94660"/>
  </p:normalViewPr>
  <p:slideViewPr>
    <p:cSldViewPr snapToGrid="0">
      <p:cViewPr varScale="1">
        <p:scale>
          <a:sx n="81" d="100"/>
          <a:sy n="81" d="100"/>
        </p:scale>
        <p:origin x="114" y="792"/>
      </p:cViewPr>
      <p:guideLst/>
    </p:cSldViewPr>
  </p:slideViewPr>
  <p:notesTextViewPr>
    <p:cViewPr>
      <p:scale>
        <a:sx n="1" d="1"/>
        <a:sy n="1" d="1"/>
      </p:scale>
      <p:origin x="0" y="0"/>
    </p:cViewPr>
  </p:notesTextViewPr>
  <p:sorterViewPr>
    <p:cViewPr varScale="1">
      <p:scale>
        <a:sx n="1" d="1"/>
        <a:sy n="1" d="1"/>
      </p:scale>
      <p:origin x="0" y="-5942"/>
    </p:cViewPr>
  </p:sorterViewPr>
  <p:notesViewPr>
    <p:cSldViewPr snapToGrid="0">
      <p:cViewPr varScale="1">
        <p:scale>
          <a:sx n="88" d="100"/>
          <a:sy n="88" d="100"/>
        </p:scale>
        <p:origin x="382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89060-59BF-4A25-9554-3978DA405655}" type="datetimeFigureOut">
              <a:rPr lang="ko-KR" altLang="en-US" smtClean="0"/>
              <a:t>2019-05-13</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54BCA-ECA1-4176-85C1-BA776EE5BFFE}" type="slidenum">
              <a:rPr lang="ko-KR" altLang="en-US" smtClean="0"/>
              <a:t>‹#›</a:t>
            </a:fld>
            <a:endParaRPr lang="ko-KR" altLang="en-US"/>
          </a:p>
        </p:txBody>
      </p:sp>
    </p:spTree>
    <p:extLst>
      <p:ext uri="{BB962C8B-B14F-4D97-AF65-F5344CB8AC3E}">
        <p14:creationId xmlns:p14="http://schemas.microsoft.com/office/powerpoint/2010/main" val="58488000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p>
            <a:fld id="{580A9629-2F86-46E7-A427-9BC227B3FC55}" type="datetime1">
              <a:rPr lang="ko-KR" altLang="en-US" smtClean="0"/>
              <a:t>2019-05-13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8630F92-EF56-4D5F-BF15-BE6C1AE3B6A4}" type="slidenum">
              <a:rPr lang="ko-KR" altLang="en-US" smtClean="0"/>
              <a:t>‹#›</a:t>
            </a:fld>
            <a:endParaRPr lang="ko-KR" altLang="en-US"/>
          </a:p>
        </p:txBody>
      </p:sp>
    </p:spTree>
    <p:extLst>
      <p:ext uri="{BB962C8B-B14F-4D97-AF65-F5344CB8AC3E}">
        <p14:creationId xmlns:p14="http://schemas.microsoft.com/office/powerpoint/2010/main" val="118991041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9624B8F9-5945-4FAC-9D9D-587131C73DFD}" type="datetime1">
              <a:rPr lang="ko-KR" altLang="en-US" smtClean="0"/>
              <a:t>2019-05-13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7"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32914" y="0"/>
            <a:ext cx="1611086"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216060335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C77802DE-0845-4461-8187-446DDAB7D5E1}" type="datetime1">
              <a:rPr lang="ko-KR" altLang="en-US" smtClean="0"/>
              <a:t>2019-05-13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7"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463246" y="0"/>
            <a:ext cx="1680754"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33530235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E10A1F33-7F5B-42BE-9C4E-B359672FBF1D}" type="datetime1">
              <a:rPr lang="ko-KR" altLang="en-US" smtClean="0"/>
              <a:t>2019-05-13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8"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41623" y="0"/>
            <a:ext cx="1602377"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323556392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Content Placeholder 3"/>
          <p:cNvSpPr>
            <a:spLocks noGrp="1"/>
          </p:cNvSpPr>
          <p:nvPr>
            <p:ph sz="half" idx="2"/>
          </p:nvPr>
        </p:nvSpPr>
        <p:spPr>
          <a:xfrm>
            <a:off x="629842" y="2505075"/>
            <a:ext cx="3868340"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3D6CDC2A-6039-45C0-A872-CDC73EF800FE}" type="datetime1">
              <a:rPr lang="ko-KR" altLang="en-US" smtClean="0"/>
              <a:t>2019-05-13</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10"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32914" y="0"/>
            <a:ext cx="1611086"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129025681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0B007269-7A56-4BBD-9C0C-4FF3BFFBB7F2}" type="datetime1">
              <a:rPr lang="ko-KR" altLang="en-US" smtClean="0"/>
              <a:t>2019-05-13</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6"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59040" y="0"/>
            <a:ext cx="1584960"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151168877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1BA63-0B72-4A91-89AA-FBB74BB45C44}" type="datetime1">
              <a:rPr lang="ko-KR" altLang="en-US" smtClean="0"/>
              <a:t>2019-05-13</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5"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59040" y="0"/>
            <a:ext cx="1584960"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36915126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2A4B45-C939-4E83-A721-66D2C6AF4B27}" type="datetime1">
              <a:rPr lang="ko-KR" altLang="en-US" smtClean="0"/>
              <a:t>2019-05-13</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630F92-EF56-4D5F-BF15-BE6C1AE3B6A4}" type="slidenum">
              <a:rPr lang="ko-KR" altLang="en-US" smtClean="0"/>
              <a:t>‹#›</a:t>
            </a:fld>
            <a:endParaRPr lang="ko-KR" altLang="en-US"/>
          </a:p>
        </p:txBody>
      </p:sp>
    </p:spTree>
    <p:extLst>
      <p:ext uri="{BB962C8B-B14F-4D97-AF65-F5344CB8AC3E}">
        <p14:creationId xmlns:p14="http://schemas.microsoft.com/office/powerpoint/2010/main" val="2324722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wordpress.org/" TargetMode="Externa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microsoft.com/office/2007/relationships/hdphoto" Target="../media/hdphoto2.wdp"/><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microsoft.com/office/2007/relationships/hdphoto" Target="../media/hdphoto2.wdp"/><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3.png"/><Relationship Id="rId5" Type="http://schemas.microsoft.com/office/2007/relationships/hdphoto" Target="../media/hdphoto3.wdp"/><Relationship Id="rId4" Type="http://schemas.openxmlformats.org/officeDocument/2006/relationships/image" Target="../media/image92.png"/><Relationship Id="rId9" Type="http://schemas.openxmlformats.org/officeDocument/2006/relationships/image" Target="../media/image86.jpeg"/></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github.com/SmartX-Labs/SmartX-ROOK"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1.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microsoft.com/office/2007/relationships/hdphoto" Target="../media/hdphoto2.wdp"/><Relationship Id="rId4" Type="http://schemas.openxmlformats.org/officeDocument/2006/relationships/image" Target="../media/image102.png"/><Relationship Id="rId9"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hyperlink" Target="http://your/" TargetMode="Externa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31.png"/><Relationship Id="rId7" Type="http://schemas.openxmlformats.org/officeDocument/2006/relationships/image" Target="../media/image26.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30.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6.jpeg"/><Relationship Id="rId5" Type="http://schemas.openxmlformats.org/officeDocument/2006/relationships/image" Target="../media/image32.png"/><Relationship Id="rId15" Type="http://schemas.openxmlformats.org/officeDocument/2006/relationships/image" Target="../media/image40.png"/><Relationship Id="rId10" Type="http://schemas.openxmlformats.org/officeDocument/2006/relationships/hyperlink" Target="http://www.google.co.kr/url?sa=i&amp;rct=j&amp;q=&amp;esrc=s&amp;frm=1&amp;source=images&amp;cd=&amp;cad=rja&amp;uact=8&amp;ved=0CAcQjRw&amp;url=http://qiita.com/kazunori279/items/ebe8ea24601e606f8048&amp;ei=3352VM7LNcLVmAXp-4GQAw&amp;bvm=bv.80642063,d.dGY&amp;psig=AFQjCNH6QYZLs6_2hoH5c0MDTwvp99e-0g&amp;ust=1417138263329605" TargetMode="External"/><Relationship Id="rId19" Type="http://schemas.openxmlformats.org/officeDocument/2006/relationships/image" Target="../media/image44.png"/><Relationship Id="rId4" Type="http://schemas.openxmlformats.org/officeDocument/2006/relationships/hyperlink" Target="http://www.google.co.kr/url?sa=i&amp;rct=j&amp;q=openstack+&amp;source=images&amp;cd=&amp;cad=rja&amp;docid=Taz7e8VPqpfYDM&amp;tbnid=s7KAugSB1vvgcM:&amp;ved=0CAUQjRw&amp;url=http://www.siliconloons.com/?p=343&amp;ei=7rw0UZPuK82ciAfRhYHwCQ&amp;bvm=bv.43148975,d.aGc&amp;psig=AFQjCNGpBNIuOUGsiKO_hZqOZjRR7cQ0Qg&amp;ust=1362496783039070" TargetMode="External"/><Relationship Id="rId9" Type="http://schemas.openxmlformats.org/officeDocument/2006/relationships/image" Target="../media/image35.png"/><Relationship Id="rId1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7.png"/><Relationship Id="rId3" Type="http://schemas.openxmlformats.org/officeDocument/2006/relationships/image" Target="../media/image46.png"/><Relationship Id="rId21" Type="http://schemas.openxmlformats.org/officeDocument/2006/relationships/image" Target="../media/image63.png"/><Relationship Id="rId7" Type="http://schemas.openxmlformats.org/officeDocument/2006/relationships/image" Target="../media/image50.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6.jpeg"/><Relationship Id="rId2" Type="http://schemas.openxmlformats.org/officeDocument/2006/relationships/image" Target="../media/image45.png"/><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26.png"/><Relationship Id="rId24" Type="http://schemas.openxmlformats.org/officeDocument/2006/relationships/image" Target="../media/image65.png"/><Relationship Id="rId5" Type="http://schemas.openxmlformats.org/officeDocument/2006/relationships/image" Target="../media/image48.png"/><Relationship Id="rId15" Type="http://schemas.openxmlformats.org/officeDocument/2006/relationships/image" Target="../media/image57.png"/><Relationship Id="rId23" Type="http://schemas.openxmlformats.org/officeDocument/2006/relationships/image" Target="../media/image64.png"/><Relationship Id="rId28" Type="http://schemas.openxmlformats.org/officeDocument/2006/relationships/image" Target="../media/image69.png"/><Relationship Id="rId10" Type="http://schemas.openxmlformats.org/officeDocument/2006/relationships/image" Target="../media/image53.png"/><Relationship Id="rId19" Type="http://schemas.openxmlformats.org/officeDocument/2006/relationships/image" Target="../media/image61.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6.png"/><Relationship Id="rId22" Type="http://schemas.openxmlformats.org/officeDocument/2006/relationships/image" Target="../media/image43.png"/><Relationship Id="rId27" Type="http://schemas.openxmlformats.org/officeDocument/2006/relationships/image" Target="../media/image68.png"/><Relationship Id="rId30" Type="http://schemas.openxmlformats.org/officeDocument/2006/relationships/image" Target="../media/image71.jpe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 name="제목 5">
            <a:extLst>
              <a:ext uri="{FF2B5EF4-FFF2-40B4-BE49-F238E27FC236}">
                <a16:creationId xmlns:a16="http://schemas.microsoft.com/office/drawing/2014/main" id="{5CAE70D6-2522-DA46-AB0D-F910E82DBB24}"/>
              </a:ext>
            </a:extLst>
          </p:cNvPr>
          <p:cNvSpPr txBox="1">
            <a:spLocks/>
          </p:cNvSpPr>
          <p:nvPr/>
        </p:nvSpPr>
        <p:spPr>
          <a:xfrm>
            <a:off x="0" y="885809"/>
            <a:ext cx="9143999" cy="2449513"/>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latinLnBrk="0"/>
            <a:r>
              <a:rPr lang="en-US" altLang="ko-KR" sz="5400" dirty="0">
                <a:solidFill>
                  <a:srgbClr val="3333FF"/>
                </a:solidFill>
                <a:latin typeface="맑은 고딕" panose="020B0503020000020004" pitchFamily="50" charset="-127"/>
              </a:rPr>
              <a:t>Computer Systems</a:t>
            </a:r>
          </a:p>
          <a:p>
            <a:pPr latinLnBrk="0"/>
            <a:r>
              <a:rPr lang="en-US" altLang="ko-KR" sz="5400" dirty="0">
                <a:solidFill>
                  <a:srgbClr val="3333FF"/>
                </a:solidFill>
                <a:latin typeface="맑은 고딕" panose="020B0503020000020004" pitchFamily="50" charset="-127"/>
              </a:rPr>
              <a:t>For AI-inspired Cloud</a:t>
            </a:r>
          </a:p>
          <a:p>
            <a:pPr latinLnBrk="0"/>
            <a:r>
              <a:rPr lang="en-US" altLang="ko-KR" sz="5400" dirty="0">
                <a:solidFill>
                  <a:srgbClr val="3333FF"/>
                </a:solidFill>
                <a:latin typeface="맑은 고딕" panose="020B0503020000020004" pitchFamily="50" charset="-127"/>
              </a:rPr>
              <a:t>Theory &amp; Lab.</a:t>
            </a:r>
            <a:br>
              <a:rPr lang="en-US" altLang="ko-KR" sz="5400" dirty="0">
                <a:solidFill>
                  <a:srgbClr val="3333FF"/>
                </a:solidFill>
                <a:latin typeface="맑은 고딕" panose="020B0503020000020004" pitchFamily="50" charset="-127"/>
              </a:rPr>
            </a:br>
            <a:endParaRPr lang="ko-KR" altLang="en-US" sz="1800" dirty="0">
              <a:solidFill>
                <a:srgbClr val="FF0000"/>
              </a:solidFill>
              <a:latin typeface="맑은 고딕" panose="020B0503020000020004" pitchFamily="50" charset="-127"/>
            </a:endParaRPr>
          </a:p>
        </p:txBody>
      </p:sp>
      <p:pic>
        <p:nvPicPr>
          <p:cNvPr id="5" name="Picture 2">
            <a:extLst>
              <a:ext uri="{FF2B5EF4-FFF2-40B4-BE49-F238E27FC236}">
                <a16:creationId xmlns:a16="http://schemas.microsoft.com/office/drawing/2014/main" id="{3E772F31-B05C-7647-9D1E-4393D1C42B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7401" y="3169965"/>
            <a:ext cx="2683640" cy="271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그룹 5">
            <a:extLst>
              <a:ext uri="{FF2B5EF4-FFF2-40B4-BE49-F238E27FC236}">
                <a16:creationId xmlns:a16="http://schemas.microsoft.com/office/drawing/2014/main" id="{D947DAAE-02F1-9D44-A39B-26AEFB6388B4}"/>
              </a:ext>
            </a:extLst>
          </p:cNvPr>
          <p:cNvGrpSpPr/>
          <p:nvPr/>
        </p:nvGrpSpPr>
        <p:grpSpPr>
          <a:xfrm>
            <a:off x="1032942" y="4528121"/>
            <a:ext cx="3155009" cy="999521"/>
            <a:chOff x="5631881" y="7083"/>
            <a:chExt cx="1709762" cy="472736"/>
          </a:xfrm>
        </p:grpSpPr>
        <p:pic>
          <p:nvPicPr>
            <p:cNvPr id="7" name="Picture 2" descr="starmoocì ëí ì´ë¯¸ì§ ê²ìê²°ê³¼">
              <a:extLst>
                <a:ext uri="{FF2B5EF4-FFF2-40B4-BE49-F238E27FC236}">
                  <a16:creationId xmlns:a16="http://schemas.microsoft.com/office/drawing/2014/main" id="{61A5C567-CA11-0446-BF89-BFB12EFFD4CF}"/>
                </a:ext>
              </a:extLst>
            </p:cNvPr>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31881" y="7083"/>
              <a:ext cx="1057140" cy="4727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ê´ì£¼ê³¼íê¸°ì ì pngì ëí ì´ë¯¸ì§ ê²ìê²°ê³¼">
              <a:extLst>
                <a:ext uri="{FF2B5EF4-FFF2-40B4-BE49-F238E27FC236}">
                  <a16:creationId xmlns:a16="http://schemas.microsoft.com/office/drawing/2014/main" id="{02AF58DE-19CF-2D4B-8569-DED4BC71A14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8239" y="13826"/>
              <a:ext cx="553404" cy="459252"/>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C03BF8E6-4953-0F41-B64C-6189AF195DF3}"/>
              </a:ext>
            </a:extLst>
          </p:cNvPr>
          <p:cNvSpPr txBox="1"/>
          <p:nvPr/>
        </p:nvSpPr>
        <p:spPr>
          <a:xfrm>
            <a:off x="2132272" y="6448354"/>
            <a:ext cx="6373861" cy="400110"/>
          </a:xfrm>
          <a:prstGeom prst="rect">
            <a:avLst/>
          </a:prstGeom>
          <a:noFill/>
        </p:spPr>
        <p:txBody>
          <a:bodyPr wrap="none" rtlCol="0">
            <a:spAutoFit/>
          </a:bodyPr>
          <a:lstStyle/>
          <a:p>
            <a:r>
              <a:rPr lang="en-US" altLang="ko-KR" sz="2000" dirty="0">
                <a:solidFill>
                  <a:prstClr val="black"/>
                </a:solidFill>
                <a:latin typeface="맑은 고딕" panose="020B0503020000020004" pitchFamily="50" charset="-127"/>
              </a:rPr>
              <a:t>https://github.com/SmartX-Labs/SmartX-Mini-MOOC</a:t>
            </a:r>
            <a:endParaRPr lang="ko-KR" altLang="en-US" sz="2000" dirty="0">
              <a:solidFill>
                <a:prstClr val="black"/>
              </a:solidFill>
              <a:latin typeface="맑은 고딕" panose="020B0503020000020004" pitchFamily="50" charset="-127"/>
            </a:endParaRPr>
          </a:p>
        </p:txBody>
      </p:sp>
      <p:sp>
        <p:nvSpPr>
          <p:cNvPr id="10" name="TextBox 9">
            <a:extLst>
              <a:ext uri="{FF2B5EF4-FFF2-40B4-BE49-F238E27FC236}">
                <a16:creationId xmlns:a16="http://schemas.microsoft.com/office/drawing/2014/main" id="{F2D6752B-08E5-9C45-B744-827CFE7B6C1D}"/>
              </a:ext>
            </a:extLst>
          </p:cNvPr>
          <p:cNvSpPr txBox="1"/>
          <p:nvPr/>
        </p:nvSpPr>
        <p:spPr>
          <a:xfrm>
            <a:off x="0" y="3185069"/>
            <a:ext cx="5394960" cy="646331"/>
          </a:xfrm>
          <a:prstGeom prst="rect">
            <a:avLst/>
          </a:prstGeom>
          <a:noFill/>
        </p:spPr>
        <p:txBody>
          <a:bodyPr wrap="square" rtlCol="0">
            <a:spAutoFit/>
          </a:bodyPr>
          <a:lstStyle/>
          <a:p>
            <a:pPr algn="ctr"/>
            <a:r>
              <a:rPr lang="en-US" altLang="ko-KR" sz="3600" dirty="0">
                <a:solidFill>
                  <a:srgbClr val="FF0000"/>
                </a:solidFill>
                <a:latin typeface="맑은 고딕" panose="020B0503020000020004" pitchFamily="50" charset="-127"/>
              </a:rPr>
              <a:t>Lab </a:t>
            </a:r>
            <a:r>
              <a:rPr lang="en-US" altLang="ko-KR" sz="3600" dirty="0" smtClean="0">
                <a:solidFill>
                  <a:srgbClr val="FF0000"/>
                </a:solidFill>
                <a:latin typeface="맑은 고딕" panose="020B0503020000020004" pitchFamily="50" charset="-127"/>
              </a:rPr>
              <a:t>#5: Cluster</a:t>
            </a:r>
            <a:endParaRPr lang="ko-KR" altLang="en-US" sz="3600" dirty="0">
              <a:solidFill>
                <a:prstClr val="black"/>
              </a:solidFill>
              <a:latin typeface="맑은 고딕" panose="020B0503020000020004" pitchFamily="50" charset="-127"/>
            </a:endParaRPr>
          </a:p>
        </p:txBody>
      </p:sp>
      <p:pic>
        <p:nvPicPr>
          <p:cNvPr id="11" name="그림 10">
            <a:extLst>
              <a:ext uri="{FF2B5EF4-FFF2-40B4-BE49-F238E27FC236}">
                <a16:creationId xmlns:a16="http://schemas.microsoft.com/office/drawing/2014/main" id="{32523A09-D7B5-5543-BFFE-085ED79E615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672203" y="5812965"/>
            <a:ext cx="1445509" cy="635389"/>
          </a:xfrm>
          <a:prstGeom prst="rect">
            <a:avLst/>
          </a:prstGeom>
        </p:spPr>
      </p:pic>
    </p:spTree>
    <p:extLst>
      <p:ext uri="{BB962C8B-B14F-4D97-AF65-F5344CB8AC3E}">
        <p14:creationId xmlns:p14="http://schemas.microsoft.com/office/powerpoint/2010/main" val="6068688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Container Orchestration</a:t>
            </a:r>
            <a:endParaRPr lang="ko-KR" altLang="en-US" dirty="0"/>
          </a:p>
        </p:txBody>
      </p:sp>
      <p:sp>
        <p:nvSpPr>
          <p:cNvPr id="3" name="직사각형 2"/>
          <p:cNvSpPr/>
          <p:nvPr/>
        </p:nvSpPr>
        <p:spPr>
          <a:xfrm>
            <a:off x="1402874" y="6357683"/>
            <a:ext cx="6738938" cy="369332"/>
          </a:xfrm>
          <a:prstGeom prst="rect">
            <a:avLst/>
          </a:prstGeom>
        </p:spPr>
        <p:txBody>
          <a:bodyPr wrap="square">
            <a:spAutoFit/>
          </a:bodyPr>
          <a:lstStyle/>
          <a:p>
            <a:r>
              <a:rPr lang="ko-KR" altLang="en-US" dirty="0"/>
              <a:t>https://www.hpe.com/us/en/what-is/container-orchestration.html</a:t>
            </a:r>
          </a:p>
        </p:txBody>
      </p:sp>
      <p:sp>
        <p:nvSpPr>
          <p:cNvPr id="5" name="직사각형 4"/>
          <p:cNvSpPr/>
          <p:nvPr/>
        </p:nvSpPr>
        <p:spPr>
          <a:xfrm>
            <a:off x="265698" y="3082269"/>
            <a:ext cx="8885763" cy="2215991"/>
          </a:xfrm>
          <a:prstGeom prst="rect">
            <a:avLst/>
          </a:prstGeom>
        </p:spPr>
        <p:txBody>
          <a:bodyPr wrap="square">
            <a:spAutoFit/>
          </a:bodyPr>
          <a:lstStyle/>
          <a:p>
            <a:r>
              <a:rPr lang="en-US" altLang="ko-KR" sz="2400" b="1" dirty="0">
                <a:solidFill>
                  <a:srgbClr val="000000"/>
                </a:solidFill>
              </a:rPr>
              <a:t>Container orchestration </a:t>
            </a:r>
            <a:r>
              <a:rPr lang="en-US" altLang="ko-KR" dirty="0">
                <a:solidFill>
                  <a:srgbClr val="000000"/>
                </a:solidFill>
              </a:rPr>
              <a:t>refers to the process of organizing the work of individual components and application layers.</a:t>
            </a:r>
            <a:endParaRPr lang="ko-KR" altLang="en-US" dirty="0">
              <a:solidFill>
                <a:srgbClr val="000000"/>
              </a:solidFill>
            </a:endParaRPr>
          </a:p>
          <a:p>
            <a:endParaRPr lang="en-US" altLang="ko-KR" dirty="0" smtClean="0">
              <a:solidFill>
                <a:srgbClr val="000000"/>
              </a:solidFill>
            </a:endParaRPr>
          </a:p>
          <a:p>
            <a:r>
              <a:rPr lang="en-US" altLang="ko-KR" sz="2400" b="1" dirty="0">
                <a:solidFill>
                  <a:srgbClr val="000000"/>
                </a:solidFill>
              </a:rPr>
              <a:t>Container orchestration engines </a:t>
            </a:r>
            <a:r>
              <a:rPr lang="en-US" altLang="ko-KR" dirty="0">
                <a:solidFill>
                  <a:srgbClr val="000000"/>
                </a:solidFill>
              </a:rPr>
              <a:t>all allow users to control when containers start and stop, group them into clusters, and coordinate all of the processes that compose an application. Container orchestration tools allow users to guide container deployment and automate updates, health monitoring, and failover procedures.</a:t>
            </a:r>
            <a:endParaRPr lang="ko-KR" altLang="en-US" dirty="0">
              <a:solidFill>
                <a:srgbClr val="000000"/>
              </a:solidFill>
            </a:endParaRPr>
          </a:p>
        </p:txBody>
      </p:sp>
      <p:grpSp>
        <p:nvGrpSpPr>
          <p:cNvPr id="11" name="그룹 10"/>
          <p:cNvGrpSpPr/>
          <p:nvPr/>
        </p:nvGrpSpPr>
        <p:grpSpPr>
          <a:xfrm>
            <a:off x="229239" y="1105773"/>
            <a:ext cx="8257839" cy="1604682"/>
            <a:chOff x="206568" y="2105508"/>
            <a:chExt cx="8257839" cy="1604682"/>
          </a:xfrm>
        </p:grpSpPr>
        <p:grpSp>
          <p:nvGrpSpPr>
            <p:cNvPr id="10" name="그룹 9"/>
            <p:cNvGrpSpPr/>
            <p:nvPr/>
          </p:nvGrpSpPr>
          <p:grpSpPr>
            <a:xfrm>
              <a:off x="206568" y="2105508"/>
              <a:ext cx="8257839" cy="1604682"/>
              <a:chOff x="206568" y="1900518"/>
              <a:chExt cx="8257839" cy="1604682"/>
            </a:xfrm>
          </p:grpSpPr>
          <p:pic>
            <p:nvPicPr>
              <p:cNvPr id="3074" name="Picture 2" descr="container orchestrati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t="7598" b="43054"/>
              <a:stretch/>
            </p:blipFill>
            <p:spPr bwMode="auto">
              <a:xfrm>
                <a:off x="206568" y="1900518"/>
                <a:ext cx="4331109" cy="16046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ontainer orchestrati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t="57818" b="4543"/>
              <a:stretch/>
            </p:blipFill>
            <p:spPr bwMode="auto">
              <a:xfrm>
                <a:off x="4133298" y="2272332"/>
                <a:ext cx="4331109" cy="1223903"/>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p:cNvSpPr txBox="1"/>
            <p:nvPr/>
          </p:nvSpPr>
          <p:spPr>
            <a:xfrm>
              <a:off x="6705599" y="2235259"/>
              <a:ext cx="1473609" cy="369332"/>
            </a:xfrm>
            <a:prstGeom prst="rect">
              <a:avLst/>
            </a:prstGeom>
            <a:noFill/>
          </p:spPr>
          <p:txBody>
            <a:bodyPr wrap="none" rtlCol="0">
              <a:spAutoFit/>
            </a:bodyPr>
            <a:lstStyle/>
            <a:p>
              <a:r>
                <a:rPr lang="en-US" altLang="ko-KR" b="1" dirty="0" smtClean="0">
                  <a:solidFill>
                    <a:srgbClr val="FF0000"/>
                  </a:solidFill>
                </a:rPr>
                <a:t>Most Popular</a:t>
              </a:r>
              <a:endParaRPr lang="ko-KR" altLang="en-US" b="1" dirty="0">
                <a:solidFill>
                  <a:srgbClr val="FF0000"/>
                </a:solidFill>
              </a:endParaRPr>
            </a:p>
          </p:txBody>
        </p:sp>
      </p:grpSp>
    </p:spTree>
    <p:extLst>
      <p:ext uri="{BB962C8B-B14F-4D97-AF65-F5344CB8AC3E}">
        <p14:creationId xmlns:p14="http://schemas.microsoft.com/office/powerpoint/2010/main" val="1946728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txBox="1">
            <a:spLocks/>
          </p:cNvSpPr>
          <p:nvPr/>
        </p:nvSpPr>
        <p:spPr>
          <a:xfrm>
            <a:off x="95250" y="2207221"/>
            <a:ext cx="9144000" cy="1439501"/>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endParaRPr lang="ko-KR" altLang="en-US" sz="4000" dirty="0"/>
          </a:p>
        </p:txBody>
      </p:sp>
      <p:sp>
        <p:nvSpPr>
          <p:cNvPr id="2" name="TextBox 1"/>
          <p:cNvSpPr txBox="1"/>
          <p:nvPr/>
        </p:nvSpPr>
        <p:spPr>
          <a:xfrm>
            <a:off x="197121" y="802482"/>
            <a:ext cx="6211236" cy="1138773"/>
          </a:xfrm>
          <a:prstGeom prst="rect">
            <a:avLst/>
          </a:prstGeom>
          <a:noFill/>
        </p:spPr>
        <p:txBody>
          <a:bodyPr wrap="square" rtlCol="0">
            <a:spAutoFit/>
          </a:bodyPr>
          <a:lstStyle/>
          <a:p>
            <a:r>
              <a:rPr lang="en-US" altLang="ko-KR" sz="3200" b="1" dirty="0" err="1">
                <a:solidFill>
                  <a:srgbClr val="0070C0"/>
                </a:solidFill>
              </a:rPr>
              <a:t>Kubernetes</a:t>
            </a:r>
            <a:r>
              <a:rPr lang="en-US" altLang="ko-KR" dirty="0"/>
              <a:t> is an open-source system for automating deployment, </a:t>
            </a:r>
            <a:r>
              <a:rPr lang="en-US" altLang="ko-KR" dirty="0" smtClean="0"/>
              <a:t>scaling</a:t>
            </a:r>
            <a:r>
              <a:rPr lang="en-US" altLang="ko-KR" dirty="0"/>
              <a:t>, and management of containerized applications.</a:t>
            </a:r>
            <a:endParaRPr lang="ko-KR" altLang="en-US" dirty="0"/>
          </a:p>
        </p:txBody>
      </p:sp>
      <p:sp>
        <p:nvSpPr>
          <p:cNvPr id="3" name="TextBox 2"/>
          <p:cNvSpPr txBox="1"/>
          <p:nvPr/>
        </p:nvSpPr>
        <p:spPr>
          <a:xfrm>
            <a:off x="197121" y="2368216"/>
            <a:ext cx="8409551" cy="3831818"/>
          </a:xfrm>
          <a:prstGeom prst="rect">
            <a:avLst/>
          </a:prstGeom>
          <a:noFill/>
        </p:spPr>
        <p:txBody>
          <a:bodyPr wrap="square" rtlCol="0">
            <a:spAutoFit/>
          </a:bodyPr>
          <a:lstStyle/>
          <a:p>
            <a:r>
              <a:rPr lang="en-US" altLang="ko-KR" sz="2400" b="1" dirty="0" err="1" smtClean="0"/>
              <a:t>Kubernetes</a:t>
            </a:r>
            <a:r>
              <a:rPr lang="en-US" altLang="ko-KR" sz="2400" b="1" dirty="0" smtClean="0"/>
              <a:t> Features</a:t>
            </a:r>
          </a:p>
          <a:p>
            <a:endParaRPr lang="en-US" altLang="ko-KR" sz="1100" b="1" dirty="0" smtClean="0"/>
          </a:p>
          <a:p>
            <a:pPr marL="285750" indent="-285750">
              <a:buFont typeface="Arial" panose="020B0604020202020204" pitchFamily="34" charset="0"/>
              <a:buChar char="•"/>
            </a:pPr>
            <a:r>
              <a:rPr lang="en-US" altLang="ko-KR" sz="1600" b="1" dirty="0"/>
              <a:t>Horizontal </a:t>
            </a:r>
            <a:r>
              <a:rPr lang="en-US" altLang="ko-KR" sz="1600" b="1" dirty="0" smtClean="0"/>
              <a:t>scaling</a:t>
            </a:r>
            <a:r>
              <a:rPr lang="en-US" altLang="ko-KR" sz="1600" dirty="0" smtClean="0"/>
              <a:t>: </a:t>
            </a:r>
            <a:r>
              <a:rPr lang="en-US" altLang="ko-KR" sz="1600" dirty="0"/>
              <a:t>Scale your application up and down with a simple command, with a UI, or automatically based on CPU usage</a:t>
            </a:r>
            <a:r>
              <a:rPr lang="en-US" altLang="ko-KR" sz="1600" dirty="0" smtClean="0"/>
              <a:t>.</a:t>
            </a:r>
          </a:p>
          <a:p>
            <a:pPr marL="285750" indent="-285750">
              <a:buFont typeface="Arial" panose="020B0604020202020204" pitchFamily="34" charset="0"/>
              <a:buChar char="•"/>
            </a:pPr>
            <a:endParaRPr lang="en-US" altLang="ko-KR" sz="1600" b="1" dirty="0"/>
          </a:p>
          <a:p>
            <a:pPr marL="285750" indent="-285750">
              <a:buFont typeface="Arial" panose="020B0604020202020204" pitchFamily="34" charset="0"/>
              <a:buChar char="•"/>
            </a:pPr>
            <a:r>
              <a:rPr lang="en-US" altLang="ko-KR" sz="1600" b="1" dirty="0" smtClean="0"/>
              <a:t>Self-healing</a:t>
            </a:r>
            <a:r>
              <a:rPr lang="en-US" altLang="ko-KR" sz="1600" b="1" dirty="0"/>
              <a:t>: </a:t>
            </a:r>
            <a:r>
              <a:rPr lang="en-US" altLang="ko-KR" sz="1600" dirty="0"/>
              <a:t>Restarts containers that fail, replaces and reschedules containers when nodes die, kills containers that don't respond to your user-defined health check, and doesn't advertise them to clients until they are ready to serve.</a:t>
            </a:r>
            <a:endParaRPr lang="en-US" altLang="ko-KR" sz="1600" dirty="0" smtClean="0"/>
          </a:p>
          <a:p>
            <a:pPr marL="285750" indent="-285750">
              <a:buFont typeface="Arial" panose="020B0604020202020204" pitchFamily="34" charset="0"/>
              <a:buChar char="•"/>
            </a:pPr>
            <a:endParaRPr lang="en-US" altLang="ko-KR" sz="1600" b="1" dirty="0" smtClean="0"/>
          </a:p>
          <a:p>
            <a:pPr marL="285750" indent="-285750">
              <a:buFont typeface="Arial" panose="020B0604020202020204" pitchFamily="34" charset="0"/>
              <a:buChar char="•"/>
            </a:pPr>
            <a:r>
              <a:rPr lang="en-US" altLang="ko-KR" sz="1600" b="1" dirty="0" smtClean="0"/>
              <a:t>Service discovery and load balancing</a:t>
            </a:r>
            <a:r>
              <a:rPr lang="en-US" altLang="ko-KR" sz="1600" b="1" dirty="0"/>
              <a:t>: </a:t>
            </a:r>
            <a:r>
              <a:rPr lang="en-US" altLang="ko-KR" sz="1600" dirty="0"/>
              <a:t>No need to modify your application to use an unfamiliar service discovery mechanism. </a:t>
            </a:r>
            <a:r>
              <a:rPr lang="en-US" altLang="ko-KR" sz="1600" dirty="0" err="1"/>
              <a:t>Kubernetes</a:t>
            </a:r>
            <a:r>
              <a:rPr lang="en-US" altLang="ko-KR" sz="1600" dirty="0"/>
              <a:t> gives containers their own IP addresses and a single DNS name for a set of containers, and can load-balance across them. </a:t>
            </a:r>
            <a:endParaRPr lang="en-US" altLang="ko-KR" sz="1600" dirty="0" smtClean="0"/>
          </a:p>
          <a:p>
            <a:pPr marL="285750" indent="-285750">
              <a:buFont typeface="Arial" panose="020B0604020202020204" pitchFamily="34" charset="0"/>
              <a:buChar char="•"/>
            </a:pPr>
            <a:endParaRPr lang="en-US" altLang="ko-KR" sz="1600" b="1" dirty="0" smtClean="0"/>
          </a:p>
          <a:p>
            <a:pPr marL="285750" indent="-285750">
              <a:buFont typeface="Arial" panose="020B0604020202020204" pitchFamily="34" charset="0"/>
              <a:buChar char="•"/>
            </a:pPr>
            <a:r>
              <a:rPr lang="en-US" altLang="ko-KR" sz="1600" b="1" dirty="0" smtClean="0"/>
              <a:t>Storage Orchestration: </a:t>
            </a:r>
            <a:r>
              <a:rPr lang="en-US" altLang="ko-KR" sz="1600" dirty="0"/>
              <a:t>Automatically mount the storage system of your choice, whether from local storage, a public cloud provider</a:t>
            </a:r>
            <a:r>
              <a:rPr lang="en-US" altLang="ko-KR" sz="1600" b="1" dirty="0" smtClean="0"/>
              <a:t> </a:t>
            </a:r>
            <a:endParaRPr lang="ko-KR" altLang="en-US" sz="1600" b="1" dirty="0"/>
          </a:p>
        </p:txBody>
      </p:sp>
      <p:sp>
        <p:nvSpPr>
          <p:cNvPr id="26" name="TextBox 25"/>
          <p:cNvSpPr txBox="1"/>
          <p:nvPr/>
        </p:nvSpPr>
        <p:spPr>
          <a:xfrm>
            <a:off x="3777500" y="6550223"/>
            <a:ext cx="2048959" cy="307777"/>
          </a:xfrm>
          <a:prstGeom prst="rect">
            <a:avLst/>
          </a:prstGeom>
          <a:noFill/>
        </p:spPr>
        <p:txBody>
          <a:bodyPr wrap="none" rtlCol="0">
            <a:spAutoFit/>
          </a:bodyPr>
          <a:lstStyle/>
          <a:p>
            <a:r>
              <a:rPr lang="en-US" altLang="ko-KR" sz="1400" dirty="0"/>
              <a:t>https://kubernetes.io/</a:t>
            </a:r>
            <a:endParaRPr lang="ko-KR" altLang="en-US" sz="1400" dirty="0"/>
          </a:p>
        </p:txBody>
      </p:sp>
      <p:pic>
        <p:nvPicPr>
          <p:cNvPr id="2054" name="Picture 6" descr="Image result for kubernetes ico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3605" y="864773"/>
            <a:ext cx="1696879" cy="1651716"/>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1"/>
          <p:cNvSpPr txBox="1">
            <a:spLocks/>
          </p:cNvSpPr>
          <p:nvPr/>
        </p:nvSpPr>
        <p:spPr>
          <a:xfrm>
            <a:off x="7461" y="8"/>
            <a:ext cx="9144000" cy="1077218"/>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Container Orchestration</a:t>
            </a:r>
            <a:r>
              <a:rPr lang="en-US" altLang="ko-KR" dirty="0"/>
              <a:t>: Kubernetes</a:t>
            </a:r>
            <a:endParaRPr lang="ko-KR" altLang="en-US" dirty="0"/>
          </a:p>
          <a:p>
            <a:endParaRPr lang="ko-KR" altLang="en-US" dirty="0"/>
          </a:p>
        </p:txBody>
      </p:sp>
    </p:spTree>
    <p:extLst>
      <p:ext uri="{BB962C8B-B14F-4D97-AF65-F5344CB8AC3E}">
        <p14:creationId xmlns:p14="http://schemas.microsoft.com/office/powerpoint/2010/main" val="38513077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Figure 2: Kubernetes breaks down into multiple architectural components. "/>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708"/>
          <a:stretch/>
        </p:blipFill>
        <p:spPr bwMode="auto">
          <a:xfrm>
            <a:off x="324009" y="1016661"/>
            <a:ext cx="4908474" cy="28901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31720" y="4154669"/>
            <a:ext cx="8558866" cy="369332"/>
          </a:xfrm>
          <a:prstGeom prst="rect">
            <a:avLst/>
          </a:prstGeom>
          <a:noFill/>
        </p:spPr>
        <p:txBody>
          <a:bodyPr wrap="square" rtlCol="0">
            <a:spAutoFit/>
          </a:bodyPr>
          <a:lstStyle/>
          <a:p>
            <a:r>
              <a:rPr lang="en-US" altLang="ko-KR" b="1" dirty="0" err="1"/>
              <a:t>Kubernetes</a:t>
            </a:r>
            <a:r>
              <a:rPr lang="en-US" altLang="ko-KR" b="1" dirty="0"/>
              <a:t> cluster </a:t>
            </a:r>
            <a:r>
              <a:rPr lang="en-US" altLang="ko-KR" dirty="0"/>
              <a:t>consists of </a:t>
            </a:r>
            <a:r>
              <a:rPr lang="en-US" altLang="ko-KR" dirty="0">
                <a:solidFill>
                  <a:srgbClr val="0070C0"/>
                </a:solidFill>
              </a:rPr>
              <a:t>at least one master </a:t>
            </a:r>
            <a:r>
              <a:rPr lang="en-US" altLang="ko-KR" dirty="0"/>
              <a:t>and multiple </a:t>
            </a:r>
            <a:r>
              <a:rPr lang="en-US" altLang="ko-KR" dirty="0">
                <a:solidFill>
                  <a:srgbClr val="FF0000"/>
                </a:solidFill>
              </a:rPr>
              <a:t>compute nodes</a:t>
            </a:r>
            <a:r>
              <a:rPr lang="en-US" altLang="ko-KR" dirty="0" smtClean="0">
                <a:solidFill>
                  <a:srgbClr val="FF0000"/>
                </a:solidFill>
              </a:rPr>
              <a:t>.</a:t>
            </a:r>
          </a:p>
        </p:txBody>
      </p:sp>
      <p:sp>
        <p:nvSpPr>
          <p:cNvPr id="11" name="직사각형 10"/>
          <p:cNvSpPr/>
          <p:nvPr/>
        </p:nvSpPr>
        <p:spPr>
          <a:xfrm>
            <a:off x="3455543" y="1045553"/>
            <a:ext cx="1682273" cy="2780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3502640" y="3457122"/>
            <a:ext cx="1687065" cy="369332"/>
          </a:xfrm>
          <a:prstGeom prst="rect">
            <a:avLst/>
          </a:prstGeom>
          <a:noFill/>
        </p:spPr>
        <p:txBody>
          <a:bodyPr wrap="none" rtlCol="0">
            <a:spAutoFit/>
          </a:bodyPr>
          <a:lstStyle/>
          <a:p>
            <a:r>
              <a:rPr lang="en-US" altLang="ko-KR" b="1" dirty="0" smtClean="0">
                <a:solidFill>
                  <a:srgbClr val="FF0000"/>
                </a:solidFill>
              </a:rPr>
              <a:t>Compute nodes</a:t>
            </a:r>
            <a:endParaRPr lang="ko-KR" altLang="en-US" b="1" dirty="0">
              <a:solidFill>
                <a:srgbClr val="FF0000"/>
              </a:solidFill>
            </a:endParaRPr>
          </a:p>
        </p:txBody>
      </p:sp>
      <p:sp>
        <p:nvSpPr>
          <p:cNvPr id="13" name="TextBox 12"/>
          <p:cNvSpPr txBox="1"/>
          <p:nvPr/>
        </p:nvSpPr>
        <p:spPr>
          <a:xfrm>
            <a:off x="2229560" y="3130496"/>
            <a:ext cx="870751" cy="369332"/>
          </a:xfrm>
          <a:prstGeom prst="rect">
            <a:avLst/>
          </a:prstGeom>
          <a:noFill/>
        </p:spPr>
        <p:txBody>
          <a:bodyPr wrap="none" rtlCol="0">
            <a:spAutoFit/>
          </a:bodyPr>
          <a:lstStyle/>
          <a:p>
            <a:r>
              <a:rPr lang="en-US" altLang="ko-KR" b="1" dirty="0" smtClean="0">
                <a:solidFill>
                  <a:srgbClr val="0070C0"/>
                </a:solidFill>
              </a:rPr>
              <a:t>Master</a:t>
            </a:r>
            <a:endParaRPr lang="ko-KR" altLang="en-US" b="1" dirty="0">
              <a:solidFill>
                <a:srgbClr val="0070C0"/>
              </a:solidFill>
            </a:endParaRPr>
          </a:p>
        </p:txBody>
      </p:sp>
      <p:sp>
        <p:nvSpPr>
          <p:cNvPr id="8" name="제목 1"/>
          <p:cNvSpPr txBox="1">
            <a:spLocks/>
          </p:cNvSpPr>
          <p:nvPr/>
        </p:nvSpPr>
        <p:spPr>
          <a:xfrm>
            <a:off x="7461" y="8"/>
            <a:ext cx="9144000" cy="1077218"/>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Container Orchestration</a:t>
            </a:r>
            <a:r>
              <a:rPr lang="en-US" altLang="ko-KR" dirty="0"/>
              <a:t>: Kubernetes</a:t>
            </a:r>
            <a:endParaRPr lang="ko-KR" altLang="en-US" dirty="0"/>
          </a:p>
          <a:p>
            <a:endParaRPr lang="ko-KR" altLang="en-US" dirty="0"/>
          </a:p>
        </p:txBody>
      </p:sp>
      <p:sp>
        <p:nvSpPr>
          <p:cNvPr id="9" name="TextBox 8"/>
          <p:cNvSpPr txBox="1"/>
          <p:nvPr/>
        </p:nvSpPr>
        <p:spPr>
          <a:xfrm>
            <a:off x="3822842" y="6565729"/>
            <a:ext cx="2048959" cy="307777"/>
          </a:xfrm>
          <a:prstGeom prst="rect">
            <a:avLst/>
          </a:prstGeom>
          <a:noFill/>
        </p:spPr>
        <p:txBody>
          <a:bodyPr wrap="none" rtlCol="0">
            <a:spAutoFit/>
          </a:bodyPr>
          <a:lstStyle/>
          <a:p>
            <a:r>
              <a:rPr lang="en-US" altLang="ko-KR" sz="1400" dirty="0"/>
              <a:t>https://kubernetes.io/</a:t>
            </a:r>
            <a:endParaRPr lang="ko-KR" altLang="en-US" sz="1400" dirty="0"/>
          </a:p>
        </p:txBody>
      </p:sp>
      <p:sp>
        <p:nvSpPr>
          <p:cNvPr id="2" name="직사각형 1"/>
          <p:cNvSpPr/>
          <p:nvPr/>
        </p:nvSpPr>
        <p:spPr>
          <a:xfrm>
            <a:off x="2178238" y="1708661"/>
            <a:ext cx="922073" cy="19008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2" descr="https://upload.wikimedia.org/wikipedia/commons/b/be/Kubernetes.png"/>
          <p:cNvPicPr>
            <a:picLocks noChangeAspect="1" noChangeArrowheads="1"/>
          </p:cNvPicPr>
          <p:nvPr/>
        </p:nvPicPr>
        <p:blipFill rotWithShape="1">
          <a:blip r:embed="rId3">
            <a:extLst>
              <a:ext uri="{28A0092B-C50C-407E-A947-70E740481C1C}">
                <a14:useLocalDpi xmlns:a14="http://schemas.microsoft.com/office/drawing/2010/main" val="0"/>
              </a:ext>
            </a:extLst>
          </a:blip>
          <a:srcRect l="4639" r="4639"/>
          <a:stretch/>
        </p:blipFill>
        <p:spPr bwMode="auto">
          <a:xfrm>
            <a:off x="5284372" y="1045553"/>
            <a:ext cx="3726800" cy="29078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31720" y="5375220"/>
            <a:ext cx="8566577" cy="1200329"/>
          </a:xfrm>
          <a:prstGeom prst="rect">
            <a:avLst/>
          </a:prstGeom>
          <a:noFill/>
        </p:spPr>
        <p:txBody>
          <a:bodyPr wrap="square" rtlCol="0">
            <a:spAutoFit/>
          </a:bodyPr>
          <a:lstStyle/>
          <a:p>
            <a:r>
              <a:rPr lang="en-US" altLang="ko-KR" b="1" dirty="0" smtClean="0"/>
              <a:t>Pod </a:t>
            </a:r>
            <a:r>
              <a:rPr lang="en-US" altLang="ko-KR" dirty="0" smtClean="0"/>
              <a:t>is</a:t>
            </a:r>
            <a:r>
              <a:rPr lang="en-US" altLang="ko-KR" b="1" dirty="0" smtClean="0"/>
              <a:t> </a:t>
            </a:r>
            <a:r>
              <a:rPr lang="en-US" altLang="ko-KR" dirty="0" smtClean="0"/>
              <a:t>consists </a:t>
            </a:r>
            <a:r>
              <a:rPr lang="en-US" altLang="ko-KR" dirty="0"/>
              <a:t>of one or more containers that are guaranteed to be co-located on the host machine and can share resources</a:t>
            </a:r>
            <a:r>
              <a:rPr lang="en-US" altLang="ko-KR" dirty="0" smtClean="0"/>
              <a:t>. </a:t>
            </a:r>
            <a:r>
              <a:rPr lang="en-US" altLang="ko-KR" dirty="0"/>
              <a:t>Each pod </a:t>
            </a:r>
            <a:r>
              <a:rPr lang="en-US" altLang="ko-KR" dirty="0" smtClean="0"/>
              <a:t>is </a:t>
            </a:r>
            <a:r>
              <a:rPr lang="en-US" altLang="ko-KR" dirty="0"/>
              <a:t>assigned a unique IP address within the cluster, which allows applications to use ports without the risk of conflict.</a:t>
            </a:r>
            <a:endParaRPr lang="ko-KR" altLang="en-US" dirty="0"/>
          </a:p>
        </p:txBody>
      </p:sp>
      <p:sp>
        <p:nvSpPr>
          <p:cNvPr id="16" name="TextBox 15"/>
          <p:cNvSpPr txBox="1"/>
          <p:nvPr/>
        </p:nvSpPr>
        <p:spPr>
          <a:xfrm>
            <a:off x="331720" y="4584820"/>
            <a:ext cx="7943691" cy="646331"/>
          </a:xfrm>
          <a:prstGeom prst="rect">
            <a:avLst/>
          </a:prstGeom>
          <a:noFill/>
        </p:spPr>
        <p:txBody>
          <a:bodyPr wrap="square" rtlCol="0">
            <a:spAutoFit/>
          </a:bodyPr>
          <a:lstStyle/>
          <a:p>
            <a:r>
              <a:rPr lang="en-US" altLang="ko-KR" dirty="0"/>
              <a:t>The </a:t>
            </a:r>
            <a:r>
              <a:rPr lang="en-US" altLang="ko-KR" b="1" dirty="0">
                <a:solidFill>
                  <a:srgbClr val="0070C0"/>
                </a:solidFill>
              </a:rPr>
              <a:t>master</a:t>
            </a:r>
            <a:r>
              <a:rPr lang="en-US" altLang="ko-KR" dirty="0"/>
              <a:t> is responsible for exposing the application program interface (</a:t>
            </a:r>
            <a:r>
              <a:rPr lang="en-US" altLang="ko-KR" b="1" dirty="0">
                <a:solidFill>
                  <a:srgbClr val="0070C0"/>
                </a:solidFill>
              </a:rPr>
              <a:t>API</a:t>
            </a:r>
            <a:r>
              <a:rPr lang="en-US" altLang="ko-KR" dirty="0"/>
              <a:t>), scheduling the deployments and managing the overall cluster.</a:t>
            </a:r>
            <a:endParaRPr lang="ko-KR" altLang="en-US" dirty="0"/>
          </a:p>
        </p:txBody>
      </p:sp>
    </p:spTree>
    <p:extLst>
      <p:ext uri="{BB962C8B-B14F-4D97-AF65-F5344CB8AC3E}">
        <p14:creationId xmlns:p14="http://schemas.microsoft.com/office/powerpoint/2010/main" val="3297050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Storage: </a:t>
            </a:r>
            <a:r>
              <a:rPr lang="en-US" altLang="ko-KR" dirty="0" err="1" smtClean="0"/>
              <a:t>Ceph</a:t>
            </a:r>
            <a:r>
              <a:rPr lang="en-US" altLang="ko-KR" dirty="0" smtClean="0"/>
              <a:t> and Rook (1/2)</a:t>
            </a:r>
            <a:endParaRPr lang="ko-KR" altLang="en-US" dirty="0"/>
          </a:p>
        </p:txBody>
      </p:sp>
      <p:sp>
        <p:nvSpPr>
          <p:cNvPr id="2" name="내용 개체 틀 1"/>
          <p:cNvSpPr>
            <a:spLocks noGrp="1"/>
          </p:cNvSpPr>
          <p:nvPr>
            <p:ph idx="1"/>
          </p:nvPr>
        </p:nvSpPr>
        <p:spPr>
          <a:xfrm>
            <a:off x="280931" y="3653055"/>
            <a:ext cx="8606130" cy="2387883"/>
          </a:xfrm>
        </p:spPr>
        <p:txBody>
          <a:bodyPr>
            <a:noAutofit/>
          </a:bodyPr>
          <a:lstStyle/>
          <a:p>
            <a:pPr marL="0" indent="0">
              <a:lnSpc>
                <a:spcPct val="120000"/>
              </a:lnSpc>
              <a:buNone/>
            </a:pPr>
            <a:r>
              <a:rPr lang="en-US" altLang="ko-KR" sz="3200" b="1" dirty="0"/>
              <a:t>Ceph</a:t>
            </a:r>
            <a:r>
              <a:rPr lang="en-US" altLang="ko-KR" sz="1600" dirty="0"/>
              <a:t> is a unified, distributed storage system designed for excellent performance, reliability and scalability. </a:t>
            </a:r>
            <a:endParaRPr lang="en-US" altLang="ko-KR" sz="1600" dirty="0" smtClean="0"/>
          </a:p>
          <a:p>
            <a:pPr marL="0" indent="0">
              <a:lnSpc>
                <a:spcPct val="120000"/>
              </a:lnSpc>
              <a:buNone/>
            </a:pPr>
            <a:r>
              <a:rPr lang="en-US" altLang="ko-KR" sz="1600" dirty="0"/>
              <a:t>Ceph provide Ceph Object Storage and/or Ceph Block Device services to Cloud Platforms, deploy a </a:t>
            </a:r>
            <a:r>
              <a:rPr lang="en-US" altLang="ko-KR" sz="1600" dirty="0" smtClean="0"/>
              <a:t>Ceph </a:t>
            </a:r>
            <a:r>
              <a:rPr lang="en-US" altLang="ko-KR" sz="1600" dirty="0" err="1" smtClean="0"/>
              <a:t>Filesystem</a:t>
            </a:r>
            <a:r>
              <a:rPr lang="en-US" altLang="ko-KR" sz="1600" dirty="0"/>
              <a:t> or use Ceph for another purpose, all Ceph Storage Cluster deployments begin with </a:t>
            </a:r>
            <a:r>
              <a:rPr lang="en-US" altLang="ko-KR" sz="1600" dirty="0" smtClean="0"/>
              <a:t>setting </a:t>
            </a:r>
            <a:r>
              <a:rPr lang="en-US" altLang="ko-KR" sz="1600" dirty="0"/>
              <a:t>up each Ceph Node, your network, and the Ceph Storage Cluster. </a:t>
            </a:r>
          </a:p>
          <a:p>
            <a:pPr marL="0" indent="0">
              <a:lnSpc>
                <a:spcPct val="120000"/>
              </a:lnSpc>
              <a:buNone/>
            </a:pPr>
            <a:r>
              <a:rPr lang="en-US" altLang="ko-KR" sz="1600" dirty="0" smtClean="0"/>
              <a:t>A </a:t>
            </a:r>
            <a:r>
              <a:rPr lang="en-US" altLang="ko-KR" sz="1600" dirty="0"/>
              <a:t>Ceph Storage Cluster requires at least one Ceph Monitor, Ceph Manager, and Ceph OSD (Object Storage Daemon). The Ceph Metadata Server is also required when running Ceph </a:t>
            </a:r>
            <a:r>
              <a:rPr lang="en-US" altLang="ko-KR" sz="1600" dirty="0" err="1"/>
              <a:t>Filesystem</a:t>
            </a:r>
            <a:r>
              <a:rPr lang="en-US" altLang="ko-KR" sz="1600" dirty="0"/>
              <a:t> clients.</a:t>
            </a:r>
            <a:endParaRPr lang="ko-KR" altLang="en-US" sz="1600" dirty="0"/>
          </a:p>
        </p:txBody>
      </p:sp>
      <p:pic>
        <p:nvPicPr>
          <p:cNvPr id="1026" name="Picture 2" descr="https://www.micron.com/~/media/images/in_line-images/solutions/micron-accelerated-solutions/mas_ceph_solution_storage_cluster.png?h=484&amp;w=826&amp;la=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926" y="1091285"/>
            <a:ext cx="3778250" cy="22138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ceph.com/wp-content/uploads/2016/07/Ceph_Logo_Stacked_RGB_120411_fa.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812" t="13382" r="16748" b="12500"/>
          <a:stretch/>
        </p:blipFill>
        <p:spPr bwMode="auto">
          <a:xfrm>
            <a:off x="1609725" y="1203296"/>
            <a:ext cx="1462507" cy="1999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3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Storage: </a:t>
            </a:r>
            <a:r>
              <a:rPr lang="en-US" altLang="ko-KR" dirty="0" err="1" smtClean="0"/>
              <a:t>Ceph</a:t>
            </a:r>
            <a:r>
              <a:rPr lang="en-US" altLang="ko-KR" dirty="0" smtClean="0"/>
              <a:t> and Rook (2/2)</a:t>
            </a:r>
            <a:endParaRPr lang="ko-KR" altLang="en-US" dirty="0"/>
          </a:p>
        </p:txBody>
      </p:sp>
      <p:sp>
        <p:nvSpPr>
          <p:cNvPr id="2" name="내용 개체 틀 1"/>
          <p:cNvSpPr>
            <a:spLocks noGrp="1"/>
          </p:cNvSpPr>
          <p:nvPr>
            <p:ph idx="1"/>
          </p:nvPr>
        </p:nvSpPr>
        <p:spPr>
          <a:xfrm>
            <a:off x="234268" y="3472298"/>
            <a:ext cx="8698135" cy="2568642"/>
          </a:xfrm>
        </p:spPr>
        <p:txBody>
          <a:bodyPr>
            <a:noAutofit/>
          </a:bodyPr>
          <a:lstStyle/>
          <a:p>
            <a:pPr marL="0" indent="0">
              <a:lnSpc>
                <a:spcPct val="120000"/>
              </a:lnSpc>
              <a:buNone/>
            </a:pPr>
            <a:r>
              <a:rPr lang="en-US" altLang="ko-KR" b="1" dirty="0" smtClean="0"/>
              <a:t>Rook</a:t>
            </a:r>
            <a:r>
              <a:rPr lang="en-US" altLang="ko-KR" dirty="0" smtClean="0"/>
              <a:t> </a:t>
            </a:r>
            <a:r>
              <a:rPr lang="en-US" altLang="ko-KR" sz="1600" dirty="0" smtClean="0"/>
              <a:t>is an open source cloud-native </a:t>
            </a:r>
            <a:r>
              <a:rPr lang="en-US" altLang="ko-KR" sz="1600" b="1" dirty="0" smtClean="0"/>
              <a:t>Ceph</a:t>
            </a:r>
            <a:r>
              <a:rPr lang="en-US" altLang="ko-KR" sz="1600" dirty="0" smtClean="0"/>
              <a:t> </a:t>
            </a:r>
            <a:r>
              <a:rPr lang="en-US" altLang="ko-KR" sz="1600" b="1" dirty="0" smtClean="0"/>
              <a:t>storage orchestrator</a:t>
            </a:r>
            <a:r>
              <a:rPr lang="en-US" altLang="ko-KR" sz="1600" dirty="0" smtClean="0"/>
              <a:t> for </a:t>
            </a:r>
            <a:r>
              <a:rPr lang="en-US" altLang="ko-KR" sz="1600" dirty="0" err="1" smtClean="0"/>
              <a:t>Kubernetes</a:t>
            </a:r>
            <a:r>
              <a:rPr lang="en-US" altLang="ko-KR" sz="1600" dirty="0" smtClean="0"/>
              <a:t>, providing the platform, framework, and support for a diverse set of storage solutions to natively integrate with cloud-native environments.</a:t>
            </a:r>
          </a:p>
          <a:p>
            <a:pPr>
              <a:lnSpc>
                <a:spcPct val="120000"/>
              </a:lnSpc>
            </a:pPr>
            <a:endParaRPr lang="en-US" altLang="ko-KR" sz="1600" dirty="0" smtClean="0"/>
          </a:p>
          <a:p>
            <a:pPr marL="0" indent="0">
              <a:lnSpc>
                <a:spcPct val="120000"/>
              </a:lnSpc>
              <a:buNone/>
            </a:pPr>
            <a:r>
              <a:rPr lang="en-US" altLang="ko-KR" sz="1600" dirty="0"/>
              <a:t>Rook turns storage software into self-managing, self-scaling, and self-healing storage services. It does this by automating deployment, bootstrapping, configuration, provisioning, scaling, upgrading, migration, disaster recovery, monitoring, and resource management. Rook uses the facilities provided by the underlying cloud-native container management, scheduling and orchestration platform to perform its duties.</a:t>
            </a:r>
          </a:p>
        </p:txBody>
      </p:sp>
      <p:pic>
        <p:nvPicPr>
          <p:cNvPr id="2050" name="Picture 2" descr="ceph rook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727" y="1031298"/>
            <a:ext cx="4351496" cy="2331334"/>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3081615" y="6488668"/>
            <a:ext cx="2995692" cy="369332"/>
          </a:xfrm>
          <a:prstGeom prst="rect">
            <a:avLst/>
          </a:prstGeom>
        </p:spPr>
        <p:txBody>
          <a:bodyPr wrap="none">
            <a:spAutoFit/>
          </a:bodyPr>
          <a:lstStyle/>
          <a:p>
            <a:r>
              <a:rPr lang="ko-KR" altLang="en-US" dirty="0"/>
              <a:t>https://github.com/rook/rook</a:t>
            </a:r>
          </a:p>
        </p:txBody>
      </p:sp>
    </p:spTree>
    <p:extLst>
      <p:ext uri="{BB962C8B-B14F-4D97-AF65-F5344CB8AC3E}">
        <p14:creationId xmlns:p14="http://schemas.microsoft.com/office/powerpoint/2010/main" val="30944043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WordPress: Sample Web Application</a:t>
            </a:r>
            <a:endParaRPr lang="ko-KR" altLang="en-US" dirty="0"/>
          </a:p>
        </p:txBody>
      </p:sp>
      <p:sp>
        <p:nvSpPr>
          <p:cNvPr id="3" name="직사각형 2"/>
          <p:cNvSpPr/>
          <p:nvPr/>
        </p:nvSpPr>
        <p:spPr>
          <a:xfrm>
            <a:off x="407064" y="3786841"/>
            <a:ext cx="7924800" cy="1200329"/>
          </a:xfrm>
          <a:prstGeom prst="rect">
            <a:avLst/>
          </a:prstGeom>
        </p:spPr>
        <p:txBody>
          <a:bodyPr wrap="square">
            <a:spAutoFit/>
          </a:bodyPr>
          <a:lstStyle/>
          <a:p>
            <a:r>
              <a:rPr lang="en-US" altLang="ko-KR" b="1" dirty="0" err="1" smtClean="0"/>
              <a:t>WordPress</a:t>
            </a:r>
            <a:r>
              <a:rPr lang="en-US" altLang="ko-KR" dirty="0"/>
              <a:t> is the most popular online </a:t>
            </a:r>
            <a:r>
              <a:rPr lang="en-US" altLang="ko-KR" dirty="0" smtClean="0"/>
              <a:t>Open source</a:t>
            </a:r>
            <a:r>
              <a:rPr lang="en-US" altLang="ko-KR" dirty="0" smtClean="0">
                <a:hlinkClick r:id="rId2"/>
              </a:rPr>
              <a:t> </a:t>
            </a:r>
            <a:r>
              <a:rPr lang="en-US" altLang="ko-KR" dirty="0"/>
              <a:t>publishing platform, currently powering more than 28% of the web.  Used by more than 60 million websites,[5] including 30.6% of the top 10 million websites as of April </a:t>
            </a:r>
            <a:r>
              <a:rPr lang="en-US" altLang="ko-KR" dirty="0" smtClean="0"/>
              <a:t>2018, </a:t>
            </a:r>
            <a:r>
              <a:rPr lang="en-US" altLang="ko-KR" dirty="0" err="1"/>
              <a:t>WordPress</a:t>
            </a:r>
            <a:r>
              <a:rPr lang="en-US" altLang="ko-KR" dirty="0"/>
              <a:t> is the most popular website management system in </a:t>
            </a:r>
            <a:r>
              <a:rPr lang="en-US" altLang="ko-KR" dirty="0" smtClean="0"/>
              <a:t>use.</a:t>
            </a:r>
            <a:endParaRPr lang="ko-KR" altLang="en-US" dirty="0"/>
          </a:p>
        </p:txBody>
      </p:sp>
      <p:sp>
        <p:nvSpPr>
          <p:cNvPr id="5" name="TextBox 4"/>
          <p:cNvSpPr txBox="1"/>
          <p:nvPr/>
        </p:nvSpPr>
        <p:spPr>
          <a:xfrm>
            <a:off x="403412" y="5282802"/>
            <a:ext cx="7928452" cy="369332"/>
          </a:xfrm>
          <a:prstGeom prst="rect">
            <a:avLst/>
          </a:prstGeom>
          <a:noFill/>
        </p:spPr>
        <p:txBody>
          <a:bodyPr wrap="none" rtlCol="0">
            <a:spAutoFit/>
          </a:bodyPr>
          <a:lstStyle/>
          <a:p>
            <a:r>
              <a:rPr lang="en-US" altLang="ko-KR" dirty="0" smtClean="0"/>
              <a:t>You </a:t>
            </a:r>
            <a:r>
              <a:rPr lang="en-US" altLang="ko-KR" dirty="0"/>
              <a:t>can start a blog or build a website in seconds without any technical </a:t>
            </a:r>
            <a:r>
              <a:rPr lang="en-US" altLang="ko-KR" dirty="0" smtClean="0"/>
              <a:t>knowledge!</a:t>
            </a:r>
          </a:p>
        </p:txBody>
      </p:sp>
      <p:sp>
        <p:nvSpPr>
          <p:cNvPr id="6" name="직사각형 5"/>
          <p:cNvSpPr/>
          <p:nvPr/>
        </p:nvSpPr>
        <p:spPr>
          <a:xfrm>
            <a:off x="3337165" y="6410634"/>
            <a:ext cx="2484591" cy="369332"/>
          </a:xfrm>
          <a:prstGeom prst="rect">
            <a:avLst/>
          </a:prstGeom>
        </p:spPr>
        <p:txBody>
          <a:bodyPr wrap="none">
            <a:spAutoFit/>
          </a:bodyPr>
          <a:lstStyle/>
          <a:p>
            <a:r>
              <a:rPr lang="ko-KR" altLang="en-US" dirty="0"/>
              <a:t>https</a:t>
            </a:r>
            <a:r>
              <a:rPr lang="ko-KR" altLang="en-US" dirty="0" smtClean="0"/>
              <a:t>://wordpress.com</a:t>
            </a:r>
            <a:r>
              <a:rPr lang="ko-KR" altLang="en-US" dirty="0"/>
              <a:t>/</a:t>
            </a:r>
          </a:p>
        </p:txBody>
      </p:sp>
      <p:pic>
        <p:nvPicPr>
          <p:cNvPr id="1026" name="Picture 2" descr="wordpress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813" y="1372858"/>
            <a:ext cx="2954912" cy="18357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ordPress Dash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475" y="1475025"/>
            <a:ext cx="2857500"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6254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150" y="3105151"/>
            <a:ext cx="3276600" cy="3276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25708" y="332719"/>
            <a:ext cx="5692584" cy="1862048"/>
          </a:xfrm>
          <a:prstGeom prst="rect">
            <a:avLst/>
          </a:prstGeom>
          <a:noFill/>
        </p:spPr>
        <p:txBody>
          <a:bodyPr wrap="none">
            <a:spAutoFit/>
          </a:bodyPr>
          <a:lstStyle/>
          <a:p>
            <a:pPr lvl="0"/>
            <a:r>
              <a:rPr lang="en-US" altLang="ko-KR" sz="11500" b="1" dirty="0"/>
              <a:t>Practice</a:t>
            </a:r>
          </a:p>
        </p:txBody>
      </p:sp>
      <p:pic>
        <p:nvPicPr>
          <p:cNvPr id="6" name="Picture 4" descr="https://img1.daumcdn.net/thumb/R720x0.q80/?scode=mtistory&amp;fname=http%3A%2F%2Fcfile1.uf.tistory.com%2Fimage%2F026CA04851862D8A02D7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8865" y="3532187"/>
            <a:ext cx="2801938" cy="2801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img1.daumcdn.net/thumb/R720x0.q80/?scode=mtistory&amp;fname=http%3A%2F%2Fcfile7.uf.tistory.com%2Fimage%2F254D514851862D9330D9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51" y="2865530"/>
            <a:ext cx="3552823" cy="3552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5078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모서리가 둥근 직사각형 44"/>
          <p:cNvSpPr/>
          <p:nvPr/>
        </p:nvSpPr>
        <p:spPr>
          <a:xfrm>
            <a:off x="1638965" y="1504491"/>
            <a:ext cx="6299608" cy="2924815"/>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60" name="TextBox 59"/>
          <p:cNvSpPr txBox="1"/>
          <p:nvPr/>
        </p:nvSpPr>
        <p:spPr>
          <a:xfrm>
            <a:off x="1851518" y="4045192"/>
            <a:ext cx="2025298" cy="338554"/>
          </a:xfrm>
          <a:prstGeom prst="rect">
            <a:avLst/>
          </a:prstGeom>
          <a:noFill/>
        </p:spPr>
        <p:txBody>
          <a:bodyPr wrap="none" rtlCol="0">
            <a:spAutoFit/>
          </a:bodyPr>
          <a:lstStyle/>
          <a:p>
            <a:r>
              <a:rPr lang="en-US" altLang="ko-KR" sz="1600" b="1" i="1" dirty="0" smtClean="0">
                <a:solidFill>
                  <a:schemeClr val="accent1">
                    <a:lumMod val="50000"/>
                  </a:schemeClr>
                </a:solidFill>
              </a:rPr>
              <a:t>Cluster Resource Pool</a:t>
            </a:r>
            <a:endParaRPr lang="en-US" altLang="ko-KR" sz="1600" b="1" i="1" dirty="0">
              <a:solidFill>
                <a:schemeClr val="accent1">
                  <a:lumMod val="50000"/>
                </a:schemeClr>
              </a:solidFill>
            </a:endParaRPr>
          </a:p>
        </p:txBody>
      </p:sp>
      <p:grpSp>
        <p:nvGrpSpPr>
          <p:cNvPr id="110" name="그룹 109"/>
          <p:cNvGrpSpPr/>
          <p:nvPr/>
        </p:nvGrpSpPr>
        <p:grpSpPr>
          <a:xfrm>
            <a:off x="2139593" y="4222801"/>
            <a:ext cx="5118359" cy="2314983"/>
            <a:chOff x="2139593" y="4222801"/>
            <a:chExt cx="5118359" cy="2314983"/>
          </a:xfrm>
        </p:grpSpPr>
        <p:grpSp>
          <p:nvGrpSpPr>
            <p:cNvPr id="30" name="그룹 29"/>
            <p:cNvGrpSpPr/>
            <p:nvPr/>
          </p:nvGrpSpPr>
          <p:grpSpPr>
            <a:xfrm>
              <a:off x="2139593" y="4969282"/>
              <a:ext cx="1984326" cy="1568502"/>
              <a:chOff x="1768401" y="5250093"/>
              <a:chExt cx="1984326" cy="1568502"/>
            </a:xfrm>
          </p:grpSpPr>
          <p:pic>
            <p:nvPicPr>
              <p:cNvPr id="50" name="그림 4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51"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1768401" y="6233820"/>
                <a:ext cx="1984326"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Worker 1</a:t>
                </a:r>
              </a:p>
              <a:p>
                <a:pPr algn="ctr"/>
                <a:r>
                  <a:rPr lang="en-US" altLang="ko-KR" sz="1600" b="1" dirty="0" smtClean="0">
                    <a:solidFill>
                      <a:prstClr val="black"/>
                    </a:solidFill>
                  </a:rPr>
                  <a:t>(NUC 2)</a:t>
                </a:r>
                <a:endParaRPr lang="en-US" altLang="ko-KR" sz="1600" b="1" dirty="0">
                  <a:solidFill>
                    <a:prstClr val="black"/>
                  </a:solidFill>
                </a:endParaRPr>
              </a:p>
            </p:txBody>
          </p:sp>
        </p:grpSp>
        <p:grpSp>
          <p:nvGrpSpPr>
            <p:cNvPr id="39" name="그룹 38"/>
            <p:cNvGrpSpPr/>
            <p:nvPr/>
          </p:nvGrpSpPr>
          <p:grpSpPr>
            <a:xfrm>
              <a:off x="3936447" y="4222801"/>
              <a:ext cx="3033045" cy="1152783"/>
              <a:chOff x="3565255" y="4440241"/>
              <a:chExt cx="3033045" cy="1152783"/>
            </a:xfrm>
          </p:grpSpPr>
          <p:pic>
            <p:nvPicPr>
              <p:cNvPr id="46" name="그림 4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65255" y="4611008"/>
                <a:ext cx="1493670" cy="982016"/>
              </a:xfrm>
              <a:prstGeom prst="rect">
                <a:avLst/>
              </a:prstGeom>
            </p:spPr>
          </p:pic>
          <p:pic>
            <p:nvPicPr>
              <p:cNvPr id="47"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9988" y="4440241"/>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791075" y="4658413"/>
                <a:ext cx="1807225"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Master</a:t>
                </a:r>
                <a:r>
                  <a:rPr lang="en-US" altLang="ko-KR" sz="1600" b="1" dirty="0">
                    <a:solidFill>
                      <a:prstClr val="black"/>
                    </a:solidFill>
                  </a:rPr>
                  <a:t/>
                </a:r>
                <a:br>
                  <a:rPr lang="en-US" altLang="ko-KR" sz="1600" b="1" dirty="0">
                    <a:solidFill>
                      <a:prstClr val="black"/>
                    </a:solidFill>
                  </a:rPr>
                </a:br>
                <a:r>
                  <a:rPr lang="en-US" altLang="ko-KR" sz="1600" b="1" dirty="0">
                    <a:solidFill>
                      <a:prstClr val="black"/>
                    </a:solidFill>
                  </a:rPr>
                  <a:t>(NUC </a:t>
                </a:r>
                <a:r>
                  <a:rPr lang="en-US" altLang="ko-KR" sz="1600" b="1" dirty="0" smtClean="0">
                    <a:solidFill>
                      <a:prstClr val="black"/>
                    </a:solidFill>
                  </a:rPr>
                  <a:t>1)</a:t>
                </a:r>
                <a:endParaRPr lang="en-US" altLang="ko-KR" sz="1600" b="1" dirty="0">
                  <a:solidFill>
                    <a:prstClr val="black"/>
                  </a:solidFill>
                </a:endParaRPr>
              </a:p>
            </p:txBody>
          </p:sp>
        </p:grpSp>
        <p:grpSp>
          <p:nvGrpSpPr>
            <p:cNvPr id="29" name="그룹 28"/>
            <p:cNvGrpSpPr/>
            <p:nvPr/>
          </p:nvGrpSpPr>
          <p:grpSpPr>
            <a:xfrm>
              <a:off x="5273626" y="4942327"/>
              <a:ext cx="1984326" cy="1555955"/>
              <a:chOff x="4902434" y="5223138"/>
              <a:chExt cx="1984326" cy="1555955"/>
            </a:xfrm>
          </p:grpSpPr>
          <p:pic>
            <p:nvPicPr>
              <p:cNvPr id="55" name="그림 5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56"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02434" y="6194318"/>
                <a:ext cx="1984326"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Worker 2</a:t>
                </a:r>
              </a:p>
              <a:p>
                <a:pPr algn="ctr"/>
                <a:r>
                  <a:rPr lang="en-US" altLang="ko-KR" sz="1600" b="1" dirty="0">
                    <a:solidFill>
                      <a:prstClr val="black"/>
                    </a:solidFill>
                  </a:rPr>
                  <a:t>(NUC </a:t>
                </a:r>
                <a:r>
                  <a:rPr lang="en-US" altLang="ko-KR" sz="1600" b="1" dirty="0" smtClean="0">
                    <a:solidFill>
                      <a:prstClr val="black"/>
                    </a:solidFill>
                  </a:rPr>
                  <a:t>3)</a:t>
                </a:r>
                <a:endParaRPr lang="en-US" altLang="ko-KR" sz="1600" b="1" dirty="0">
                  <a:solidFill>
                    <a:prstClr val="black"/>
                  </a:solidFill>
                </a:endParaRPr>
              </a:p>
            </p:txBody>
          </p:sp>
        </p:grpSp>
        <p:pic>
          <p:nvPicPr>
            <p:cNvPr id="58" name="Picture 4" descr="illustrations of network switchì ëí ì´ë¯¸ì§ ê²ìê²°ê³¼"/>
            <p:cNvPicPr>
              <a:picLocks noChangeAspect="1" noChangeArrowheads="1"/>
            </p:cNvPicPr>
            <p:nvPr/>
          </p:nvPicPr>
          <p:blipFill rotWithShape="1">
            <a:blip r:embed="rId4">
              <a:extLst>
                <a:ext uri="{28A0092B-C50C-407E-A947-70E740481C1C}">
                  <a14:useLocalDpi xmlns:a14="http://schemas.microsoft.com/office/drawing/2010/main" val="0"/>
                </a:ext>
              </a:extLst>
            </a:blip>
            <a:srcRect t="28691" b="34166"/>
            <a:stretch/>
          </p:blipFill>
          <p:spPr bwMode="auto">
            <a:xfrm>
              <a:off x="4111485" y="5558421"/>
              <a:ext cx="1165852" cy="46634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4326540" y="5948084"/>
              <a:ext cx="747512" cy="338554"/>
            </a:xfrm>
            <a:prstGeom prst="rect">
              <a:avLst/>
            </a:prstGeom>
            <a:noFill/>
          </p:spPr>
          <p:txBody>
            <a:bodyPr wrap="none" rtlCol="0">
              <a:spAutoFit/>
            </a:bodyPr>
            <a:lstStyle/>
            <a:p>
              <a:r>
                <a:rPr lang="en-US" altLang="ko-KR" sz="1600" b="1" dirty="0" smtClean="0">
                  <a:solidFill>
                    <a:prstClr val="black"/>
                  </a:solidFill>
                </a:rPr>
                <a:t>Switch</a:t>
              </a:r>
              <a:endParaRPr lang="en-US" altLang="ko-KR" sz="1600" b="1" dirty="0">
                <a:solidFill>
                  <a:prstClr val="black"/>
                </a:solidFill>
              </a:endParaRPr>
            </a:p>
          </p:txBody>
        </p:sp>
        <p:cxnSp>
          <p:nvCxnSpPr>
            <p:cNvPr id="61" name="직선 연결선 60"/>
            <p:cNvCxnSpPr/>
            <p:nvPr/>
          </p:nvCxnSpPr>
          <p:spPr>
            <a:xfrm>
              <a:off x="3907968" y="5608856"/>
              <a:ext cx="356524" cy="181112"/>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p:cNvCxnSpPr>
              <a:stCxn id="55" idx="1"/>
            </p:cNvCxnSpPr>
            <p:nvPr/>
          </p:nvCxnSpPr>
          <p:spPr>
            <a:xfrm flipH="1">
              <a:off x="5162267" y="5513550"/>
              <a:ext cx="356687" cy="27641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p:cNvCxnSpPr>
              <a:endCxn id="58" idx="0"/>
            </p:cNvCxnSpPr>
            <p:nvPr/>
          </p:nvCxnSpPr>
          <p:spPr>
            <a:xfrm flipH="1">
              <a:off x="4694411" y="5109785"/>
              <a:ext cx="1" cy="44863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7"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Cluster </a:t>
            </a:r>
            <a:r>
              <a:rPr lang="en-US" altLang="ko-KR" dirty="0"/>
              <a:t>Lab: </a:t>
            </a:r>
            <a:r>
              <a:rPr lang="en-US" altLang="ko-KR" dirty="0" smtClean="0"/>
              <a:t>Concept</a:t>
            </a:r>
            <a:endParaRPr lang="ko-KR" altLang="en-US" dirty="0"/>
          </a:p>
        </p:txBody>
      </p:sp>
      <p:sp>
        <p:nvSpPr>
          <p:cNvPr id="72" name="정육면체 20"/>
          <p:cNvSpPr/>
          <p:nvPr/>
        </p:nvSpPr>
        <p:spPr>
          <a:xfrm>
            <a:off x="3600500" y="2372464"/>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3" name="그림 72"/>
          <p:cNvPicPr>
            <a:picLocks noChangeAspect="1"/>
          </p:cNvPicPr>
          <p:nvPr/>
        </p:nvPicPr>
        <p:blipFill rotWithShape="1">
          <a:blip r:embed="rId5"/>
          <a:srcRect l="11840" t="14430" r="10640" b="36360"/>
          <a:stretch>
            <a:fillRect/>
          </a:stretch>
        </p:blipFill>
        <p:spPr>
          <a:xfrm>
            <a:off x="3358812" y="3344570"/>
            <a:ext cx="773818" cy="438319"/>
          </a:xfrm>
          <a:prstGeom prst="rect">
            <a:avLst/>
          </a:prstGeom>
        </p:spPr>
      </p:pic>
      <p:sp>
        <p:nvSpPr>
          <p:cNvPr id="75" name="정육면체 20"/>
          <p:cNvSpPr/>
          <p:nvPr/>
        </p:nvSpPr>
        <p:spPr>
          <a:xfrm>
            <a:off x="5282022" y="2345545"/>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7" name="그림 76"/>
          <p:cNvPicPr>
            <a:picLocks noChangeAspect="1"/>
          </p:cNvPicPr>
          <p:nvPr/>
        </p:nvPicPr>
        <p:blipFill rotWithShape="1">
          <a:blip r:embed="rId6"/>
          <a:stretch>
            <a:fillRect/>
          </a:stretch>
        </p:blipFill>
        <p:spPr>
          <a:xfrm>
            <a:off x="5386167" y="2858346"/>
            <a:ext cx="541377" cy="541377"/>
          </a:xfrm>
          <a:prstGeom prst="rect">
            <a:avLst/>
          </a:prstGeom>
        </p:spPr>
      </p:pic>
      <p:cxnSp>
        <p:nvCxnSpPr>
          <p:cNvPr id="78" name="직선 연결선 77"/>
          <p:cNvCxnSpPr/>
          <p:nvPr/>
        </p:nvCxnSpPr>
        <p:spPr>
          <a:xfrm>
            <a:off x="4503211" y="2993505"/>
            <a:ext cx="770415" cy="61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p:nvPr/>
        </p:nvCxnSpPr>
        <p:spPr>
          <a:xfrm flipH="1">
            <a:off x="2830596" y="2935802"/>
            <a:ext cx="769905" cy="1605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81" name="그림 80"/>
          <p:cNvPicPr>
            <a:picLocks noChangeAspect="1"/>
          </p:cNvPicPr>
          <p:nvPr/>
        </p:nvPicPr>
        <p:blipFill rotWithShape="1">
          <a:blip r:embed="rId7"/>
          <a:stretch>
            <a:fillRect/>
          </a:stretch>
        </p:blipFill>
        <p:spPr>
          <a:xfrm>
            <a:off x="3727876" y="2667054"/>
            <a:ext cx="533411" cy="539929"/>
          </a:xfrm>
          <a:prstGeom prst="rect">
            <a:avLst/>
          </a:prstGeom>
        </p:spPr>
      </p:pic>
      <p:pic>
        <p:nvPicPr>
          <p:cNvPr id="95" name="그림 94"/>
          <p:cNvPicPr>
            <a:picLocks noChangeAspect="1"/>
          </p:cNvPicPr>
          <p:nvPr/>
        </p:nvPicPr>
        <p:blipFill rotWithShape="1">
          <a:blip r:embed="rId5"/>
          <a:srcRect l="11840" t="14430" r="10640" b="36360"/>
          <a:stretch>
            <a:fillRect/>
          </a:stretch>
        </p:blipFill>
        <p:spPr>
          <a:xfrm>
            <a:off x="4927646" y="3382877"/>
            <a:ext cx="773818" cy="438319"/>
          </a:xfrm>
          <a:prstGeom prst="rect">
            <a:avLst/>
          </a:prstGeom>
        </p:spPr>
      </p:pic>
      <p:grpSp>
        <p:nvGrpSpPr>
          <p:cNvPr id="103" name="그룹 102"/>
          <p:cNvGrpSpPr/>
          <p:nvPr/>
        </p:nvGrpSpPr>
        <p:grpSpPr>
          <a:xfrm>
            <a:off x="5148575" y="733828"/>
            <a:ext cx="1342782" cy="1342782"/>
            <a:chOff x="4265005" y="908318"/>
            <a:chExt cx="1342782" cy="1342782"/>
          </a:xfrm>
        </p:grpSpPr>
        <p:grpSp>
          <p:nvGrpSpPr>
            <p:cNvPr id="104" name="Group 52"/>
            <p:cNvGrpSpPr/>
            <p:nvPr/>
          </p:nvGrpSpPr>
          <p:grpSpPr>
            <a:xfrm>
              <a:off x="4265005" y="908318"/>
              <a:ext cx="1342782" cy="1342782"/>
              <a:chOff x="6188154" y="1459881"/>
              <a:chExt cx="1342782" cy="1342782"/>
            </a:xfrm>
          </p:grpSpPr>
          <p:sp>
            <p:nvSpPr>
              <p:cNvPr id="106" name="타원 105"/>
              <p:cNvSpPr/>
              <p:nvPr/>
            </p:nvSpPr>
            <p:spPr>
              <a:xfrm>
                <a:off x="6188154" y="1459881"/>
                <a:ext cx="1342782" cy="1342782"/>
              </a:xfrm>
              <a:prstGeom prst="ellipse">
                <a:avLst/>
              </a:prstGeom>
              <a:solidFill>
                <a:schemeClr val="accent1">
                  <a:lumMod val="40000"/>
                  <a:lumOff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07" name="그림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88154" y="1797802"/>
                <a:ext cx="1342782" cy="621602"/>
              </a:xfrm>
              <a:prstGeom prst="rect">
                <a:avLst/>
              </a:prstGeom>
            </p:spPr>
          </p:pic>
        </p:grpSp>
        <p:pic>
          <p:nvPicPr>
            <p:cNvPr id="105" name="Picture 8" descr="User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23860" y="1489536"/>
              <a:ext cx="493745" cy="493745"/>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오른쪽 화살표 107"/>
          <p:cNvSpPr/>
          <p:nvPr/>
        </p:nvSpPr>
        <p:spPr>
          <a:xfrm rot="16200000">
            <a:off x="5419457" y="1970276"/>
            <a:ext cx="635080" cy="664078"/>
          </a:xfrm>
          <a:prstGeom prst="rightArrow">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9" name="TextBox 108"/>
          <p:cNvSpPr txBox="1"/>
          <p:nvPr/>
        </p:nvSpPr>
        <p:spPr>
          <a:xfrm>
            <a:off x="4361180" y="1112092"/>
            <a:ext cx="787395" cy="523220"/>
          </a:xfrm>
          <a:prstGeom prst="rect">
            <a:avLst/>
          </a:prstGeom>
          <a:noFill/>
        </p:spPr>
        <p:txBody>
          <a:bodyPr wrap="none" rtlCol="0">
            <a:spAutoFit/>
          </a:bodyPr>
          <a:lstStyle/>
          <a:p>
            <a:r>
              <a:rPr lang="en-US" altLang="ko-KR" sz="2800" b="1" dirty="0">
                <a:solidFill>
                  <a:srgbClr val="ED7D31"/>
                </a:solidFill>
              </a:rPr>
              <a:t>You</a:t>
            </a:r>
            <a:endParaRPr lang="ko-KR" altLang="en-US" sz="2800" b="1" dirty="0">
              <a:solidFill>
                <a:srgbClr val="ED7D31"/>
              </a:solidFill>
            </a:endParaRPr>
          </a:p>
        </p:txBody>
      </p:sp>
      <p:pic>
        <p:nvPicPr>
          <p:cNvPr id="49"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2210510" y="2764130"/>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그룹 53"/>
          <p:cNvGrpSpPr/>
          <p:nvPr/>
        </p:nvGrpSpPr>
        <p:grpSpPr>
          <a:xfrm>
            <a:off x="2240498" y="2376011"/>
            <a:ext cx="741557" cy="599886"/>
            <a:chOff x="1457493" y="2221588"/>
            <a:chExt cx="422900" cy="342107"/>
          </a:xfrm>
        </p:grpSpPr>
        <p:pic>
          <p:nvPicPr>
            <p:cNvPr id="64"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457493" y="2353070"/>
              <a:ext cx="422900" cy="210625"/>
            </a:xfrm>
            <a:prstGeom prst="rect">
              <a:avLst/>
            </a:prstGeom>
            <a:noFill/>
          </p:spPr>
          <p:txBody>
            <a:bodyPr wrap="square" rtlCol="0">
              <a:spAutoFit/>
            </a:bodyPr>
            <a:lstStyle/>
            <a:p>
              <a:r>
                <a:rPr lang="en-US" altLang="ko-KR" b="1" dirty="0" smtClean="0"/>
                <a:t>Rook</a:t>
              </a:r>
              <a:endParaRPr lang="ko-KR" altLang="en-US" sz="1200" b="1" dirty="0"/>
            </a:p>
          </p:txBody>
        </p:sp>
      </p:grpSp>
      <p:pic>
        <p:nvPicPr>
          <p:cNvPr id="70" name="그림 69"/>
          <p:cNvPicPr>
            <a:picLocks noChangeAspect="1"/>
          </p:cNvPicPr>
          <p:nvPr/>
        </p:nvPicPr>
        <p:blipFill rotWithShape="1">
          <a:blip r:embed="rId5"/>
          <a:srcRect l="11840" t="14430" r="10640" b="36360"/>
          <a:stretch>
            <a:fillRect/>
          </a:stretch>
        </p:blipFill>
        <p:spPr>
          <a:xfrm>
            <a:off x="1894338" y="3171834"/>
            <a:ext cx="773818" cy="438319"/>
          </a:xfrm>
          <a:prstGeom prst="rect">
            <a:avLst/>
          </a:prstGeom>
        </p:spPr>
      </p:pic>
      <p:pic>
        <p:nvPicPr>
          <p:cNvPr id="66"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6791691" y="2904339"/>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그룹 67"/>
          <p:cNvGrpSpPr/>
          <p:nvPr/>
        </p:nvGrpSpPr>
        <p:grpSpPr>
          <a:xfrm>
            <a:off x="6821679" y="2516220"/>
            <a:ext cx="741557" cy="599886"/>
            <a:chOff x="1457493" y="2221588"/>
            <a:chExt cx="422900" cy="342107"/>
          </a:xfrm>
        </p:grpSpPr>
        <p:pic>
          <p:nvPicPr>
            <p:cNvPr id="71"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1457493" y="2353070"/>
              <a:ext cx="422900" cy="210625"/>
            </a:xfrm>
            <a:prstGeom prst="rect">
              <a:avLst/>
            </a:prstGeom>
            <a:noFill/>
          </p:spPr>
          <p:txBody>
            <a:bodyPr wrap="square" rtlCol="0">
              <a:spAutoFit/>
            </a:bodyPr>
            <a:lstStyle/>
            <a:p>
              <a:r>
                <a:rPr lang="en-US" altLang="ko-KR" b="1" dirty="0" smtClean="0"/>
                <a:t>Rook</a:t>
              </a:r>
              <a:endParaRPr lang="ko-KR" altLang="en-US" sz="1200" b="1" dirty="0"/>
            </a:p>
          </p:txBody>
        </p:sp>
      </p:grpSp>
      <p:pic>
        <p:nvPicPr>
          <p:cNvPr id="76" name="그림 75"/>
          <p:cNvPicPr>
            <a:picLocks noChangeAspect="1"/>
          </p:cNvPicPr>
          <p:nvPr/>
        </p:nvPicPr>
        <p:blipFill rotWithShape="1">
          <a:blip r:embed="rId5"/>
          <a:srcRect l="11840" t="14430" r="10640" b="36360"/>
          <a:stretch>
            <a:fillRect/>
          </a:stretch>
        </p:blipFill>
        <p:spPr>
          <a:xfrm>
            <a:off x="6475519" y="3312043"/>
            <a:ext cx="773818" cy="438319"/>
          </a:xfrm>
          <a:prstGeom prst="rect">
            <a:avLst/>
          </a:prstGeom>
        </p:spPr>
      </p:pic>
      <p:cxnSp>
        <p:nvCxnSpPr>
          <p:cNvPr id="82" name="직선 연결선 81"/>
          <p:cNvCxnSpPr/>
          <p:nvPr/>
        </p:nvCxnSpPr>
        <p:spPr>
          <a:xfrm>
            <a:off x="6198516" y="3031209"/>
            <a:ext cx="623163" cy="140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7776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472008" y="899061"/>
            <a:ext cx="8216325" cy="5442438"/>
          </a:xfrm>
          <a:prstGeom prst="rect">
            <a:avLst/>
          </a:prstGeom>
          <a:solidFill>
            <a:schemeClr val="bg1"/>
          </a:solidFill>
          <a:ln>
            <a:solidFill>
              <a:schemeClr val="accent6">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b="1" dirty="0">
                <a:solidFill>
                  <a:srgbClr val="0000CC"/>
                </a:solidFill>
              </a:rPr>
              <a:t>Wired connection</a:t>
            </a:r>
            <a:endParaRPr lang="ko-KR" altLang="en-US" sz="1600" b="1" dirty="0">
              <a:solidFill>
                <a:srgbClr val="0000CC"/>
              </a:solidFill>
            </a:endParaRPr>
          </a:p>
        </p:txBody>
      </p:sp>
      <p:pic>
        <p:nvPicPr>
          <p:cNvPr id="25" name="그림 2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07939" y="3074817"/>
            <a:ext cx="1875026" cy="1034193"/>
          </a:xfrm>
          <a:prstGeom prst="rect">
            <a:avLst/>
          </a:prstGeom>
        </p:spPr>
      </p:pic>
      <p:pic>
        <p:nvPicPr>
          <p:cNvPr id="23" name="그림 2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43304" y="3047659"/>
            <a:ext cx="1875026" cy="1034193"/>
          </a:xfrm>
          <a:prstGeom prst="rect">
            <a:avLst/>
          </a:prstGeom>
        </p:spPr>
      </p:pic>
      <p:sp>
        <p:nvSpPr>
          <p:cNvPr id="7" name="제목 1"/>
          <p:cNvSpPr>
            <a:spLocks noGrp="1"/>
          </p:cNvSpPr>
          <p:nvPr>
            <p:ph type="title"/>
          </p:nvPr>
        </p:nvSpPr>
        <p:spPr>
          <a:xfrm>
            <a:off x="3385049" y="1591880"/>
            <a:ext cx="2430858" cy="983819"/>
          </a:xfrm>
        </p:spPr>
        <p:txBody>
          <a:bodyPr>
            <a:noAutofit/>
          </a:bodyPr>
          <a:lstStyle/>
          <a:p>
            <a:r>
              <a:rPr lang="en-US" altLang="ko-KR" sz="1200" b="1" dirty="0"/>
              <a:t>NAME</a:t>
            </a:r>
            <a:r>
              <a:rPr lang="en-US" altLang="ko-KR" sz="1200" dirty="0"/>
              <a:t>: NUC5i5MYHE (NUC PC)</a:t>
            </a:r>
            <a:br>
              <a:rPr lang="en-US" altLang="ko-KR" sz="1200" dirty="0"/>
            </a:br>
            <a:r>
              <a:rPr lang="en-US" altLang="ko-KR" sz="1200" b="1" dirty="0"/>
              <a:t>CPU: </a:t>
            </a:r>
            <a:r>
              <a:rPr lang="en-US" altLang="ko-KR" sz="1200" dirty="0"/>
              <a:t>i5-5300U @2.30GHz</a:t>
            </a:r>
            <a:br>
              <a:rPr lang="en-US" altLang="ko-KR" sz="1200" dirty="0"/>
            </a:br>
            <a:r>
              <a:rPr lang="en-US" altLang="ko-KR" sz="1200" b="1" dirty="0"/>
              <a:t>CORE: </a:t>
            </a:r>
            <a:r>
              <a:rPr lang="en-US" altLang="ko-KR" sz="1200" dirty="0"/>
              <a:t>4</a:t>
            </a:r>
            <a:br>
              <a:rPr lang="en-US" altLang="ko-KR" sz="1200" dirty="0"/>
            </a:br>
            <a:r>
              <a:rPr lang="en-US" altLang="ko-KR" sz="1200" b="1" dirty="0"/>
              <a:t>Memory: </a:t>
            </a:r>
            <a:r>
              <a:rPr lang="en-US" altLang="ko-KR" sz="1200" dirty="0"/>
              <a:t>16GB DDR3 </a:t>
            </a:r>
            <a:br>
              <a:rPr lang="en-US" altLang="ko-KR" sz="1200" dirty="0"/>
            </a:br>
            <a:r>
              <a:rPr lang="en-US" altLang="ko-KR" sz="1200" b="1" dirty="0"/>
              <a:t>HDD: </a:t>
            </a:r>
            <a:r>
              <a:rPr lang="en-US" altLang="ko-KR" sz="1200" dirty="0"/>
              <a:t>94GB</a:t>
            </a:r>
            <a:br>
              <a:rPr lang="en-US" altLang="ko-KR" sz="1200" dirty="0"/>
            </a:br>
            <a:endParaRPr lang="ko-KR" altLang="en-US" sz="1200" dirty="0"/>
          </a:p>
        </p:txBody>
      </p:sp>
      <p:sp>
        <p:nvSpPr>
          <p:cNvPr id="8" name="제목 1"/>
          <p:cNvSpPr txBox="1">
            <a:spLocks/>
          </p:cNvSpPr>
          <p:nvPr/>
        </p:nvSpPr>
        <p:spPr>
          <a:xfrm>
            <a:off x="2528632" y="5328140"/>
            <a:ext cx="4306352" cy="983819"/>
          </a:xfrm>
          <a:prstGeom prst="rect">
            <a:avLst/>
          </a:prstGeom>
        </p:spPr>
        <p:txBody>
          <a:bodyPr vert="horz" lIns="91440" tIns="45720" rIns="91440" bIns="45720" rtlCol="0" anchor="ctr">
            <a:noAutofit/>
          </a:bodyPr>
          <a:lstStyle>
            <a:lvl1pPr algn="l" defTabSz="685800" rtl="0" eaLnBrk="1" latinLnBrk="1" hangingPunct="1">
              <a:lnSpc>
                <a:spcPct val="90000"/>
              </a:lnSpc>
              <a:spcBef>
                <a:spcPct val="0"/>
              </a:spcBef>
              <a:buNone/>
              <a:defRPr sz="3300" kern="1200">
                <a:solidFill>
                  <a:schemeClr val="tx1"/>
                </a:solidFill>
                <a:latin typeface="+mj-lt"/>
                <a:ea typeface="+mj-ea"/>
                <a:cs typeface="+mj-cs"/>
              </a:defRPr>
            </a:lvl1pPr>
          </a:lstStyle>
          <a:p>
            <a:r>
              <a:rPr lang="en-US" altLang="ko-KR" sz="1200" b="1" dirty="0"/>
              <a:t>NAME: </a:t>
            </a:r>
            <a:r>
              <a:rPr lang="en-US" altLang="ko-KR" sz="1200" dirty="0" err="1"/>
              <a:t>netgear</a:t>
            </a:r>
            <a:r>
              <a:rPr lang="en-US" altLang="ko-KR" sz="1200" dirty="0"/>
              <a:t> </a:t>
            </a:r>
            <a:r>
              <a:rPr lang="en-US" altLang="ko-KR" sz="1200" dirty="0" err="1"/>
              <a:t>prosafe</a:t>
            </a:r>
            <a:r>
              <a:rPr lang="en-US" altLang="ko-KR" sz="1200" dirty="0"/>
              <a:t> 16 port gigabit switch(Switch)</a:t>
            </a:r>
            <a:br>
              <a:rPr lang="en-US" altLang="ko-KR" sz="1200" dirty="0"/>
            </a:br>
            <a:r>
              <a:rPr lang="en-US" altLang="ko-KR" sz="1200" b="1" dirty="0"/>
              <a:t>Network Ports: </a:t>
            </a:r>
            <a:r>
              <a:rPr lang="en-US" altLang="ko-KR" sz="1200" dirty="0"/>
              <a:t>16 auto-sensing 10/100/1000 Mbps Ethernet ports</a:t>
            </a:r>
            <a:br>
              <a:rPr lang="en-US" altLang="ko-KR" sz="1200" dirty="0"/>
            </a:br>
            <a:r>
              <a:rPr lang="en-US" altLang="ko-KR" sz="1200" dirty="0"/>
              <a:t/>
            </a:r>
            <a:br>
              <a:rPr lang="en-US" altLang="ko-KR" sz="1200" dirty="0"/>
            </a:br>
            <a:endParaRPr lang="ko-KR" altLang="en-US" sz="1200" dirty="0"/>
          </a:p>
        </p:txBody>
      </p:sp>
      <p:pic>
        <p:nvPicPr>
          <p:cNvPr id="12" name="그림 1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85049" y="3093467"/>
            <a:ext cx="1875026" cy="1034193"/>
          </a:xfrm>
          <a:prstGeom prst="rect">
            <a:avLst/>
          </a:prstGeom>
        </p:spPr>
      </p:pic>
      <p:pic>
        <p:nvPicPr>
          <p:cNvPr id="14" name="Picture 4" descr="netgear prosafe 16 port gigabit switchì ëí ì´ë¯¸ì§ ê²ìê²°ê³¼"/>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9318" y="4617215"/>
            <a:ext cx="1575465" cy="681385"/>
          </a:xfrm>
          <a:prstGeom prst="rect">
            <a:avLst/>
          </a:prstGeom>
          <a:noFill/>
          <a:extLst>
            <a:ext uri="{909E8E84-426E-40DD-AFC4-6F175D3DCCD1}">
              <a14:hiddenFill xmlns:a14="http://schemas.microsoft.com/office/drawing/2010/main">
                <a:solidFill>
                  <a:srgbClr val="FFFFFF"/>
                </a:solidFill>
              </a14:hiddenFill>
            </a:ext>
          </a:extLst>
        </p:spPr>
      </p:pic>
      <p:pic>
        <p:nvPicPr>
          <p:cNvPr id="15" name="그림 14"/>
          <p:cNvPicPr>
            <a:picLocks noChangeAspect="1"/>
          </p:cNvPicPr>
          <p:nvPr/>
        </p:nvPicPr>
        <p:blipFill>
          <a:blip r:embed="rId4"/>
          <a:stretch>
            <a:fillRect/>
          </a:stretch>
        </p:blipFill>
        <p:spPr>
          <a:xfrm rot="16200000">
            <a:off x="1850381" y="3703049"/>
            <a:ext cx="443425" cy="438019"/>
          </a:xfrm>
          <a:prstGeom prst="rect">
            <a:avLst/>
          </a:prstGeom>
        </p:spPr>
      </p:pic>
      <p:pic>
        <p:nvPicPr>
          <p:cNvPr id="16" name="그림 15"/>
          <p:cNvPicPr>
            <a:picLocks noChangeAspect="1"/>
          </p:cNvPicPr>
          <p:nvPr/>
        </p:nvPicPr>
        <p:blipFill>
          <a:blip r:embed="rId4"/>
          <a:stretch>
            <a:fillRect/>
          </a:stretch>
        </p:blipFill>
        <p:spPr>
          <a:xfrm rot="16200000">
            <a:off x="4100850" y="3742884"/>
            <a:ext cx="443425" cy="438019"/>
          </a:xfrm>
          <a:prstGeom prst="rect">
            <a:avLst/>
          </a:prstGeom>
        </p:spPr>
      </p:pic>
      <p:cxnSp>
        <p:nvCxnSpPr>
          <p:cNvPr id="18" name="꺾인 연결선 17"/>
          <p:cNvCxnSpPr/>
          <p:nvPr/>
        </p:nvCxnSpPr>
        <p:spPr>
          <a:xfrm rot="16200000" flipH="1">
            <a:off x="4334558" y="1874488"/>
            <a:ext cx="27519" cy="4511046"/>
          </a:xfrm>
          <a:prstGeom prst="bentConnector3">
            <a:avLst>
              <a:gd name="adj1" fmla="val 600656"/>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a:off x="4322562" y="4172382"/>
            <a:ext cx="1809" cy="50532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꺾인 연결선 19"/>
          <p:cNvCxnSpPr/>
          <p:nvPr/>
        </p:nvCxnSpPr>
        <p:spPr>
          <a:xfrm rot="16200000" flipH="1">
            <a:off x="4393897" y="1867210"/>
            <a:ext cx="44320" cy="4511046"/>
          </a:xfrm>
          <a:prstGeom prst="bentConnector3">
            <a:avLst>
              <a:gd name="adj1" fmla="val 600656"/>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4390303" y="4174630"/>
            <a:ext cx="1809" cy="50532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직사각형 21"/>
          <p:cNvSpPr/>
          <p:nvPr/>
        </p:nvSpPr>
        <p:spPr>
          <a:xfrm>
            <a:off x="-1" y="0"/>
            <a:ext cx="5041127" cy="584775"/>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#0 - Lab </a:t>
            </a:r>
            <a:r>
              <a:rPr lang="en-US" altLang="ko-KR" sz="3200" dirty="0" smtClean="0">
                <a:solidFill>
                  <a:srgbClr val="0070C0"/>
                </a:solidFill>
                <a:latin typeface="+mj-ea"/>
                <a:ea typeface="+mj-ea"/>
              </a:rPr>
              <a:t>Preparation (1/3)</a:t>
            </a:r>
            <a:endParaRPr lang="ko-KR" altLang="en-US" sz="3200" dirty="0">
              <a:solidFill>
                <a:srgbClr val="0070C0"/>
              </a:solidFill>
              <a:latin typeface="+mj-ea"/>
              <a:ea typeface="+mj-ea"/>
            </a:endParaRPr>
          </a:p>
        </p:txBody>
      </p:sp>
      <p:pic>
        <p:nvPicPr>
          <p:cNvPr id="24" name="그림 23"/>
          <p:cNvPicPr>
            <a:picLocks noChangeAspect="1"/>
          </p:cNvPicPr>
          <p:nvPr/>
        </p:nvPicPr>
        <p:blipFill>
          <a:blip r:embed="rId4"/>
          <a:stretch>
            <a:fillRect/>
          </a:stretch>
        </p:blipFill>
        <p:spPr>
          <a:xfrm rot="16200000">
            <a:off x="6393240" y="3744736"/>
            <a:ext cx="443425" cy="438019"/>
          </a:xfrm>
          <a:prstGeom prst="rect">
            <a:avLst/>
          </a:prstGeom>
        </p:spPr>
      </p:pic>
    </p:spTree>
    <p:extLst>
      <p:ext uri="{BB962C8B-B14F-4D97-AF65-F5344CB8AC3E}">
        <p14:creationId xmlns:p14="http://schemas.microsoft.com/office/powerpoint/2010/main" val="19398046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12"/>
          <p:cNvPicPr>
            <a:picLocks noChangeAspect="1"/>
          </p:cNvPicPr>
          <p:nvPr/>
        </p:nvPicPr>
        <p:blipFill rotWithShape="1">
          <a:blip r:embed="rId2">
            <a:clrChange>
              <a:clrFrom>
                <a:srgbClr val="FFFFFF"/>
              </a:clrFrom>
              <a:clrTo>
                <a:srgbClr val="FFFFFF">
                  <a:alpha val="0"/>
                </a:srgbClr>
              </a:clrTo>
            </a:clrChange>
            <a:duotone>
              <a:schemeClr val="bg2">
                <a:shade val="45000"/>
                <a:satMod val="135000"/>
              </a:schemeClr>
              <a:prstClr val="white"/>
            </a:duotone>
          </a:blip>
          <a:srcRect l="20868" r="20868"/>
          <a:stretch/>
        </p:blipFill>
        <p:spPr>
          <a:xfrm>
            <a:off x="7919194" y="210606"/>
            <a:ext cx="898040" cy="2313218"/>
          </a:xfrm>
          <a:prstGeom prst="rect">
            <a:avLst/>
          </a:prstGeom>
        </p:spPr>
      </p:pic>
      <p:pic>
        <p:nvPicPr>
          <p:cNvPr id="27" name="Picture 3"/>
          <p:cNvPicPr>
            <a:picLocks noChangeAspect="1"/>
          </p:cNvPicPr>
          <p:nvPr/>
        </p:nvPicPr>
        <p:blipFill rotWithShape="1">
          <a:blip r:embed="rId3"/>
          <a:srcRect t="7393"/>
          <a:stretch/>
        </p:blipFill>
        <p:spPr>
          <a:xfrm>
            <a:off x="7909336" y="979796"/>
            <a:ext cx="952858" cy="614538"/>
          </a:xfrm>
          <a:prstGeom prst="rect">
            <a:avLst/>
          </a:prstGeom>
        </p:spPr>
      </p:pic>
      <p:sp>
        <p:nvSpPr>
          <p:cNvPr id="28" name="직사각형 27"/>
          <p:cNvSpPr/>
          <p:nvPr/>
        </p:nvSpPr>
        <p:spPr>
          <a:xfrm>
            <a:off x="352424" y="1800757"/>
            <a:ext cx="8362951" cy="4106163"/>
          </a:xfrm>
          <a:prstGeom prst="rect">
            <a:avLst/>
          </a:prstGeom>
          <a:solidFill>
            <a:schemeClr val="bg1"/>
          </a:solidFill>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pic>
        <p:nvPicPr>
          <p:cNvPr id="29" name="그림 2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6933642" y="1009595"/>
            <a:ext cx="1106015" cy="727152"/>
          </a:xfrm>
          <a:prstGeom prst="rect">
            <a:avLst/>
          </a:prstGeom>
        </p:spPr>
      </p:pic>
      <p:sp>
        <p:nvSpPr>
          <p:cNvPr id="30" name="직사각형 29"/>
          <p:cNvSpPr/>
          <p:nvPr/>
        </p:nvSpPr>
        <p:spPr>
          <a:xfrm>
            <a:off x="-1" y="0"/>
            <a:ext cx="5041127" cy="584775"/>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#0 - Lab </a:t>
            </a:r>
            <a:r>
              <a:rPr lang="en-US" altLang="ko-KR" sz="3200" dirty="0" smtClean="0">
                <a:solidFill>
                  <a:srgbClr val="0070C0"/>
                </a:solidFill>
                <a:latin typeface="+mj-ea"/>
                <a:ea typeface="+mj-ea"/>
              </a:rPr>
              <a:t>Preparation (2/3)</a:t>
            </a:r>
            <a:endParaRPr lang="ko-KR" altLang="en-US" sz="3200" dirty="0">
              <a:solidFill>
                <a:srgbClr val="0070C0"/>
              </a:solidFill>
              <a:latin typeface="+mj-ea"/>
              <a:ea typeface="+mj-ea"/>
            </a:endParaRPr>
          </a:p>
        </p:txBody>
      </p:sp>
      <p:sp>
        <p:nvSpPr>
          <p:cNvPr id="31" name="TextBox 30"/>
          <p:cNvSpPr txBox="1"/>
          <p:nvPr/>
        </p:nvSpPr>
        <p:spPr>
          <a:xfrm>
            <a:off x="23330" y="578708"/>
            <a:ext cx="5592813" cy="430887"/>
          </a:xfrm>
          <a:prstGeom prst="rect">
            <a:avLst/>
          </a:prstGeom>
          <a:noFill/>
        </p:spPr>
        <p:txBody>
          <a:bodyPr wrap="none" rtlCol="0">
            <a:spAutoFit/>
          </a:bodyPr>
          <a:lstStyle/>
          <a:p>
            <a:r>
              <a:rPr lang="en-US" altLang="ko-KR" sz="2200" dirty="0" smtClean="0">
                <a:solidFill>
                  <a:srgbClr val="FF0000"/>
                </a:solidFill>
                <a:latin typeface="+mn-ea"/>
              </a:rPr>
              <a:t>- Boxes preparation: configure hostname </a:t>
            </a:r>
          </a:p>
        </p:txBody>
      </p:sp>
      <p:sp>
        <p:nvSpPr>
          <p:cNvPr id="32" name="직사각형 31"/>
          <p:cNvSpPr/>
          <p:nvPr/>
        </p:nvSpPr>
        <p:spPr>
          <a:xfrm>
            <a:off x="454283" y="1877441"/>
            <a:ext cx="7547054" cy="4531316"/>
          </a:xfrm>
          <a:prstGeom prst="rect">
            <a:avLst/>
          </a:prstGeom>
        </p:spPr>
        <p:txBody>
          <a:bodyPr wrap="square">
            <a:spAutoFit/>
          </a:bodyPr>
          <a:lstStyle/>
          <a:p>
            <a:pPr marL="342900" indent="-342900">
              <a:buFont typeface="+mj-lt"/>
              <a:buAutoNum type="arabicPeriod"/>
            </a:pPr>
            <a:r>
              <a:rPr lang="en-US" altLang="ko-KR" sz="2000" dirty="0"/>
              <a:t>From </a:t>
            </a:r>
            <a:r>
              <a:rPr lang="en-US" altLang="ko-KR" sz="2000" b="1" dirty="0">
                <a:solidFill>
                  <a:srgbClr val="FF0000"/>
                </a:solidFill>
              </a:rPr>
              <a:t>NUC 1</a:t>
            </a:r>
            <a:r>
              <a:rPr lang="en-US" altLang="ko-KR" sz="2000" dirty="0"/>
              <a:t> :</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hostname nuc01</a:t>
            </a:r>
          </a:p>
          <a:p>
            <a:pPr marL="342900" indent="-342900">
              <a:buFont typeface="+mj-lt"/>
              <a:buAutoNum type="arabicPeriod"/>
            </a:pPr>
            <a:r>
              <a:rPr lang="en-US" altLang="ko-KR" sz="2000" dirty="0"/>
              <a:t>From </a:t>
            </a:r>
            <a:r>
              <a:rPr lang="en-US" altLang="ko-KR" sz="2000" b="1" dirty="0">
                <a:solidFill>
                  <a:srgbClr val="FF0000"/>
                </a:solidFill>
              </a:rPr>
              <a:t>NUC 2</a:t>
            </a:r>
            <a:r>
              <a:rPr lang="en-US" altLang="ko-KR" sz="2000" dirty="0"/>
              <a:t> :</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hostname </a:t>
            </a:r>
            <a:r>
              <a:rPr lang="en-US" altLang="ko-KR" dirty="0" smtClean="0">
                <a:latin typeface="Consolas" panose="020B0609020204030204" pitchFamily="49" charset="0"/>
              </a:rPr>
              <a:t>nuc02</a:t>
            </a:r>
          </a:p>
          <a:p>
            <a:pPr marL="342900" indent="-342900">
              <a:buFont typeface="+mj-lt"/>
              <a:buAutoNum type="arabicPeriod"/>
            </a:pPr>
            <a:r>
              <a:rPr lang="en-US" altLang="ko-KR" sz="2000" dirty="0"/>
              <a:t>From </a:t>
            </a:r>
            <a:r>
              <a:rPr lang="en-US" altLang="ko-KR" sz="2000" b="1" dirty="0">
                <a:solidFill>
                  <a:srgbClr val="FF0000"/>
                </a:solidFill>
              </a:rPr>
              <a:t>NUC </a:t>
            </a:r>
            <a:r>
              <a:rPr lang="en-US" altLang="ko-KR" sz="2000" b="1" dirty="0" smtClean="0">
                <a:solidFill>
                  <a:srgbClr val="FF0000"/>
                </a:solidFill>
              </a:rPr>
              <a:t>3 </a:t>
            </a:r>
            <a:r>
              <a:rPr lang="en-US" altLang="ko-KR" sz="2000" b="1" dirty="0">
                <a:solidFill>
                  <a:srgbClr val="FF0000"/>
                </a:solidFill>
              </a:rPr>
              <a:t>:</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hostname </a:t>
            </a:r>
            <a:r>
              <a:rPr lang="en-US" altLang="ko-KR" dirty="0" smtClean="0">
                <a:latin typeface="Consolas" panose="020B0609020204030204" pitchFamily="49" charset="0"/>
              </a:rPr>
              <a:t>nuc03</a:t>
            </a:r>
          </a:p>
          <a:p>
            <a:pPr lvl="1"/>
            <a:endParaRPr lang="en-US" altLang="ko-KR" dirty="0" smtClean="0">
              <a:latin typeface="Consolas" panose="020B0609020204030204" pitchFamily="49" charset="0"/>
            </a:endParaRPr>
          </a:p>
          <a:p>
            <a:pPr marL="342900" indent="-342900">
              <a:buFont typeface="+mj-lt"/>
              <a:buAutoNum type="arabicPeriod"/>
            </a:pPr>
            <a:r>
              <a:rPr lang="en-US" altLang="ko-KR" sz="2000" dirty="0" smtClean="0"/>
              <a:t>Edit </a:t>
            </a:r>
            <a:r>
              <a:rPr lang="en-US" altLang="ko-KR" sz="2000" dirty="0"/>
              <a:t>/</a:t>
            </a:r>
            <a:r>
              <a:rPr lang="en-US" altLang="ko-KR" sz="2000" dirty="0" err="1"/>
              <a:t>etc</a:t>
            </a:r>
            <a:r>
              <a:rPr lang="en-US" altLang="ko-KR" sz="2000" dirty="0"/>
              <a:t>/hosts from </a:t>
            </a:r>
            <a:r>
              <a:rPr lang="en-US" altLang="ko-KR" sz="2000" b="1" dirty="0">
                <a:solidFill>
                  <a:srgbClr val="FF0000"/>
                </a:solidFill>
              </a:rPr>
              <a:t>all NUCs</a:t>
            </a:r>
            <a:r>
              <a:rPr lang="en-US" altLang="ko-KR" sz="2000" dirty="0"/>
              <a:t> :</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vi /</a:t>
            </a:r>
            <a:r>
              <a:rPr lang="en-US" altLang="ko-KR" dirty="0" err="1">
                <a:latin typeface="Consolas" panose="020B0609020204030204" pitchFamily="49" charset="0"/>
              </a:rPr>
              <a:t>etc</a:t>
            </a:r>
            <a:r>
              <a:rPr lang="en-US" altLang="ko-KR" dirty="0">
                <a:latin typeface="Consolas" panose="020B0609020204030204" pitchFamily="49" charset="0"/>
              </a:rPr>
              <a:t>/hosts</a:t>
            </a:r>
          </a:p>
          <a:p>
            <a:pPr marL="342900" indent="-342900">
              <a:buFont typeface="+mj-lt"/>
              <a:buAutoNum type="arabicPeriod"/>
            </a:pPr>
            <a:r>
              <a:rPr lang="en-US" altLang="ko-KR" sz="2000" dirty="0"/>
              <a:t>Append the following context into /</a:t>
            </a:r>
            <a:r>
              <a:rPr lang="en-US" altLang="ko-KR" sz="2000" dirty="0" err="1"/>
              <a:t>etc</a:t>
            </a:r>
            <a:r>
              <a:rPr lang="en-US" altLang="ko-KR" sz="2000" dirty="0"/>
              <a:t>/hosts :</a:t>
            </a:r>
          </a:p>
          <a:p>
            <a:r>
              <a:rPr lang="en-US" altLang="ko-KR" dirty="0">
                <a:solidFill>
                  <a:srgbClr val="FF0000"/>
                </a:solidFill>
                <a:latin typeface="Consolas" panose="020B0609020204030204" pitchFamily="49" charset="0"/>
              </a:rPr>
              <a:t>	</a:t>
            </a:r>
            <a:r>
              <a:rPr lang="en-US" altLang="ko-KR" dirty="0">
                <a:latin typeface="Consolas" panose="020B0609020204030204" pitchFamily="49" charset="0"/>
              </a:rPr>
              <a:t>127.0.0.1	localhost</a:t>
            </a:r>
          </a:p>
          <a:p>
            <a:r>
              <a:rPr lang="en-US" altLang="ko-KR" dirty="0">
                <a:solidFill>
                  <a:srgbClr val="FF0000"/>
                </a:solidFill>
                <a:latin typeface="Consolas" panose="020B0609020204030204" pitchFamily="49" charset="0"/>
              </a:rPr>
              <a:t>	</a:t>
            </a:r>
            <a:r>
              <a:rPr lang="en-US" altLang="ko-KR" dirty="0" smtClean="0">
                <a:solidFill>
                  <a:srgbClr val="0070C0"/>
                </a:solidFill>
                <a:latin typeface="Consolas" panose="020B0609020204030204" pitchFamily="49" charset="0"/>
              </a:rPr>
              <a:t>IP </a:t>
            </a:r>
            <a:r>
              <a:rPr lang="en-US" altLang="ko-KR" dirty="0">
                <a:solidFill>
                  <a:srgbClr val="0070C0"/>
                </a:solidFill>
                <a:latin typeface="Consolas" panose="020B0609020204030204" pitchFamily="49" charset="0"/>
              </a:rPr>
              <a:t>Address of NUC </a:t>
            </a:r>
            <a:r>
              <a:rPr lang="en-US" altLang="ko-KR" dirty="0" smtClean="0">
                <a:solidFill>
                  <a:srgbClr val="0070C0"/>
                </a:solidFill>
                <a:latin typeface="Consolas" panose="020B0609020204030204" pitchFamily="49" charset="0"/>
              </a:rPr>
              <a:t>1  </a:t>
            </a:r>
            <a:r>
              <a:rPr lang="en-US" altLang="ko-KR" dirty="0">
                <a:solidFill>
                  <a:srgbClr val="FF0000"/>
                </a:solidFill>
                <a:latin typeface="Consolas" panose="020B0609020204030204" pitchFamily="49" charset="0"/>
              </a:rPr>
              <a:t>nuc01</a:t>
            </a:r>
          </a:p>
          <a:p>
            <a:r>
              <a:rPr lang="en-US" altLang="ko-KR" dirty="0">
                <a:solidFill>
                  <a:srgbClr val="FF0000"/>
                </a:solidFill>
                <a:latin typeface="Consolas" panose="020B0609020204030204" pitchFamily="49" charset="0"/>
              </a:rPr>
              <a:t>	</a:t>
            </a:r>
            <a:r>
              <a:rPr lang="en-US" altLang="ko-KR" dirty="0">
                <a:solidFill>
                  <a:srgbClr val="0070C0"/>
                </a:solidFill>
                <a:latin typeface="Consolas" panose="020B0609020204030204" pitchFamily="49" charset="0"/>
              </a:rPr>
              <a:t>IP Address of NUC 2  </a:t>
            </a:r>
            <a:r>
              <a:rPr lang="en-US" altLang="ko-KR" dirty="0" smtClean="0">
                <a:solidFill>
                  <a:srgbClr val="FF0000"/>
                </a:solidFill>
                <a:latin typeface="Consolas" panose="020B0609020204030204" pitchFamily="49" charset="0"/>
              </a:rPr>
              <a:t>nuc02</a:t>
            </a:r>
          </a:p>
          <a:p>
            <a:r>
              <a:rPr lang="en-US" altLang="ko-KR" dirty="0">
                <a:solidFill>
                  <a:srgbClr val="FF0000"/>
                </a:solidFill>
                <a:latin typeface="Consolas" panose="020B0609020204030204" pitchFamily="49" charset="0"/>
              </a:rPr>
              <a:t>	</a:t>
            </a:r>
            <a:r>
              <a:rPr lang="en-US" altLang="ko-KR" dirty="0">
                <a:solidFill>
                  <a:srgbClr val="0070C0"/>
                </a:solidFill>
                <a:latin typeface="Consolas" panose="020B0609020204030204" pitchFamily="49" charset="0"/>
              </a:rPr>
              <a:t>IP Address of NUC 3  </a:t>
            </a:r>
            <a:r>
              <a:rPr lang="en-US" altLang="ko-KR" dirty="0" smtClean="0">
                <a:solidFill>
                  <a:srgbClr val="FF0000"/>
                </a:solidFill>
                <a:latin typeface="Consolas" panose="020B0609020204030204" pitchFamily="49" charset="0"/>
              </a:rPr>
              <a:t>nuc03</a:t>
            </a:r>
            <a:endParaRPr lang="ko-KR" altLang="en-US" dirty="0">
              <a:solidFill>
                <a:srgbClr val="FF0000"/>
              </a:solidFill>
              <a:latin typeface="Consolas" panose="020B0609020204030204" pitchFamily="49" charset="0"/>
            </a:endParaRPr>
          </a:p>
          <a:p>
            <a:endParaRPr lang="ko-KR" altLang="en-US"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34861817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모서리가 둥근 직사각형 44"/>
          <p:cNvSpPr/>
          <p:nvPr/>
        </p:nvSpPr>
        <p:spPr>
          <a:xfrm>
            <a:off x="1638965" y="1504491"/>
            <a:ext cx="6299608" cy="2924815"/>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60" name="TextBox 59"/>
          <p:cNvSpPr txBox="1"/>
          <p:nvPr/>
        </p:nvSpPr>
        <p:spPr>
          <a:xfrm>
            <a:off x="1851518" y="4045192"/>
            <a:ext cx="2025298" cy="338554"/>
          </a:xfrm>
          <a:prstGeom prst="rect">
            <a:avLst/>
          </a:prstGeom>
          <a:noFill/>
        </p:spPr>
        <p:txBody>
          <a:bodyPr wrap="none" rtlCol="0">
            <a:spAutoFit/>
          </a:bodyPr>
          <a:lstStyle/>
          <a:p>
            <a:r>
              <a:rPr lang="en-US" altLang="ko-KR" sz="1600" b="1" i="1" dirty="0" smtClean="0">
                <a:solidFill>
                  <a:schemeClr val="accent1">
                    <a:lumMod val="50000"/>
                  </a:schemeClr>
                </a:solidFill>
              </a:rPr>
              <a:t>Cluster Resource Pool</a:t>
            </a:r>
            <a:endParaRPr lang="en-US" altLang="ko-KR" sz="1600" b="1" i="1" dirty="0">
              <a:solidFill>
                <a:schemeClr val="accent1">
                  <a:lumMod val="50000"/>
                </a:schemeClr>
              </a:solidFill>
            </a:endParaRPr>
          </a:p>
        </p:txBody>
      </p:sp>
      <p:grpSp>
        <p:nvGrpSpPr>
          <p:cNvPr id="110" name="그룹 109"/>
          <p:cNvGrpSpPr/>
          <p:nvPr/>
        </p:nvGrpSpPr>
        <p:grpSpPr>
          <a:xfrm>
            <a:off x="2139593" y="4222801"/>
            <a:ext cx="5118359" cy="2314983"/>
            <a:chOff x="2139593" y="4222801"/>
            <a:chExt cx="5118359" cy="2314983"/>
          </a:xfrm>
        </p:grpSpPr>
        <p:grpSp>
          <p:nvGrpSpPr>
            <p:cNvPr id="30" name="그룹 29"/>
            <p:cNvGrpSpPr/>
            <p:nvPr/>
          </p:nvGrpSpPr>
          <p:grpSpPr>
            <a:xfrm>
              <a:off x="2139593" y="4969282"/>
              <a:ext cx="1984326" cy="1568502"/>
              <a:chOff x="1768401" y="5250093"/>
              <a:chExt cx="1984326" cy="1568502"/>
            </a:xfrm>
          </p:grpSpPr>
          <p:pic>
            <p:nvPicPr>
              <p:cNvPr id="50" name="그림 4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51"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1768401" y="6233820"/>
                <a:ext cx="1984326"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Worker 1</a:t>
                </a:r>
              </a:p>
              <a:p>
                <a:pPr algn="ctr"/>
                <a:r>
                  <a:rPr lang="en-US" altLang="ko-KR" sz="1600" b="1" dirty="0" smtClean="0">
                    <a:solidFill>
                      <a:prstClr val="black"/>
                    </a:solidFill>
                  </a:rPr>
                  <a:t>(NUC 2)</a:t>
                </a:r>
                <a:endParaRPr lang="en-US" altLang="ko-KR" sz="1600" b="1" dirty="0">
                  <a:solidFill>
                    <a:prstClr val="black"/>
                  </a:solidFill>
                </a:endParaRPr>
              </a:p>
            </p:txBody>
          </p:sp>
        </p:grpSp>
        <p:grpSp>
          <p:nvGrpSpPr>
            <p:cNvPr id="39" name="그룹 38"/>
            <p:cNvGrpSpPr/>
            <p:nvPr/>
          </p:nvGrpSpPr>
          <p:grpSpPr>
            <a:xfrm>
              <a:off x="3936447" y="4222801"/>
              <a:ext cx="3226476" cy="1152783"/>
              <a:chOff x="3565255" y="4440241"/>
              <a:chExt cx="3226476" cy="1152783"/>
            </a:xfrm>
          </p:grpSpPr>
          <p:pic>
            <p:nvPicPr>
              <p:cNvPr id="46" name="그림 4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65255" y="4611008"/>
                <a:ext cx="1493670" cy="982016"/>
              </a:xfrm>
              <a:prstGeom prst="rect">
                <a:avLst/>
              </a:prstGeom>
            </p:spPr>
          </p:pic>
          <p:pic>
            <p:nvPicPr>
              <p:cNvPr id="47"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9988" y="4440241"/>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984506" y="4658413"/>
                <a:ext cx="1807225"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Master</a:t>
                </a:r>
                <a:r>
                  <a:rPr lang="en-US" altLang="ko-KR" sz="1600" b="1" dirty="0">
                    <a:solidFill>
                      <a:prstClr val="black"/>
                    </a:solidFill>
                  </a:rPr>
                  <a:t/>
                </a:r>
                <a:br>
                  <a:rPr lang="en-US" altLang="ko-KR" sz="1600" b="1" dirty="0">
                    <a:solidFill>
                      <a:prstClr val="black"/>
                    </a:solidFill>
                  </a:rPr>
                </a:br>
                <a:r>
                  <a:rPr lang="en-US" altLang="ko-KR" sz="1600" b="1" dirty="0">
                    <a:solidFill>
                      <a:prstClr val="black"/>
                    </a:solidFill>
                  </a:rPr>
                  <a:t>(NUC </a:t>
                </a:r>
                <a:r>
                  <a:rPr lang="en-US" altLang="ko-KR" sz="1600" b="1" dirty="0" smtClean="0">
                    <a:solidFill>
                      <a:prstClr val="black"/>
                    </a:solidFill>
                  </a:rPr>
                  <a:t>1)</a:t>
                </a:r>
                <a:endParaRPr lang="en-US" altLang="ko-KR" sz="1600" b="1" dirty="0">
                  <a:solidFill>
                    <a:prstClr val="black"/>
                  </a:solidFill>
                </a:endParaRPr>
              </a:p>
            </p:txBody>
          </p:sp>
        </p:grpSp>
        <p:grpSp>
          <p:nvGrpSpPr>
            <p:cNvPr id="29" name="그룹 28"/>
            <p:cNvGrpSpPr/>
            <p:nvPr/>
          </p:nvGrpSpPr>
          <p:grpSpPr>
            <a:xfrm>
              <a:off x="5273626" y="4942327"/>
              <a:ext cx="1984326" cy="1555955"/>
              <a:chOff x="4902434" y="5223138"/>
              <a:chExt cx="1984326" cy="1555955"/>
            </a:xfrm>
          </p:grpSpPr>
          <p:pic>
            <p:nvPicPr>
              <p:cNvPr id="55" name="그림 5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56"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02434" y="6194318"/>
                <a:ext cx="1984326"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Worker 2</a:t>
                </a:r>
              </a:p>
              <a:p>
                <a:pPr algn="ctr"/>
                <a:r>
                  <a:rPr lang="en-US" altLang="ko-KR" sz="1600" b="1" dirty="0">
                    <a:solidFill>
                      <a:prstClr val="black"/>
                    </a:solidFill>
                  </a:rPr>
                  <a:t>(NUC </a:t>
                </a:r>
                <a:r>
                  <a:rPr lang="en-US" altLang="ko-KR" sz="1600" b="1" dirty="0" smtClean="0">
                    <a:solidFill>
                      <a:prstClr val="black"/>
                    </a:solidFill>
                  </a:rPr>
                  <a:t>3)</a:t>
                </a:r>
                <a:endParaRPr lang="en-US" altLang="ko-KR" sz="1600" b="1" dirty="0">
                  <a:solidFill>
                    <a:prstClr val="black"/>
                  </a:solidFill>
                </a:endParaRPr>
              </a:p>
            </p:txBody>
          </p:sp>
        </p:grpSp>
        <p:pic>
          <p:nvPicPr>
            <p:cNvPr id="58" name="Picture 4" descr="illustrations of network switchì ëí ì´ë¯¸ì§ ê²ìê²°ê³¼"/>
            <p:cNvPicPr>
              <a:picLocks noChangeAspect="1" noChangeArrowheads="1"/>
            </p:cNvPicPr>
            <p:nvPr/>
          </p:nvPicPr>
          <p:blipFill rotWithShape="1">
            <a:blip r:embed="rId4">
              <a:extLst>
                <a:ext uri="{28A0092B-C50C-407E-A947-70E740481C1C}">
                  <a14:useLocalDpi xmlns:a14="http://schemas.microsoft.com/office/drawing/2010/main" val="0"/>
                </a:ext>
              </a:extLst>
            </a:blip>
            <a:srcRect t="28691" b="34166"/>
            <a:stretch/>
          </p:blipFill>
          <p:spPr bwMode="auto">
            <a:xfrm>
              <a:off x="4111485" y="5558421"/>
              <a:ext cx="1165852" cy="46634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4326540" y="5948084"/>
              <a:ext cx="747512" cy="338554"/>
            </a:xfrm>
            <a:prstGeom prst="rect">
              <a:avLst/>
            </a:prstGeom>
            <a:noFill/>
          </p:spPr>
          <p:txBody>
            <a:bodyPr wrap="none" rtlCol="0">
              <a:spAutoFit/>
            </a:bodyPr>
            <a:lstStyle/>
            <a:p>
              <a:r>
                <a:rPr lang="en-US" altLang="ko-KR" sz="1600" b="1" dirty="0" smtClean="0">
                  <a:solidFill>
                    <a:prstClr val="black"/>
                  </a:solidFill>
                </a:rPr>
                <a:t>Switch</a:t>
              </a:r>
              <a:endParaRPr lang="en-US" altLang="ko-KR" sz="1600" b="1" dirty="0">
                <a:solidFill>
                  <a:prstClr val="black"/>
                </a:solidFill>
              </a:endParaRPr>
            </a:p>
          </p:txBody>
        </p:sp>
        <p:cxnSp>
          <p:nvCxnSpPr>
            <p:cNvPr id="61" name="직선 연결선 60"/>
            <p:cNvCxnSpPr/>
            <p:nvPr/>
          </p:nvCxnSpPr>
          <p:spPr>
            <a:xfrm>
              <a:off x="3907968" y="5608856"/>
              <a:ext cx="356524" cy="181112"/>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p:cNvCxnSpPr>
              <a:stCxn id="55" idx="1"/>
            </p:cNvCxnSpPr>
            <p:nvPr/>
          </p:nvCxnSpPr>
          <p:spPr>
            <a:xfrm flipH="1">
              <a:off x="5162267" y="5513550"/>
              <a:ext cx="356687" cy="27641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p:cNvCxnSpPr>
              <a:endCxn id="58" idx="0"/>
            </p:cNvCxnSpPr>
            <p:nvPr/>
          </p:nvCxnSpPr>
          <p:spPr>
            <a:xfrm flipH="1">
              <a:off x="4694411" y="5109785"/>
              <a:ext cx="1" cy="44863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7"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Cluster </a:t>
            </a:r>
            <a:r>
              <a:rPr lang="en-US" altLang="ko-KR" dirty="0"/>
              <a:t>Lab: </a:t>
            </a:r>
            <a:r>
              <a:rPr lang="en-US" altLang="ko-KR" dirty="0" smtClean="0"/>
              <a:t>Concept</a:t>
            </a:r>
            <a:endParaRPr lang="ko-KR" altLang="en-US" dirty="0"/>
          </a:p>
        </p:txBody>
      </p:sp>
      <p:sp>
        <p:nvSpPr>
          <p:cNvPr id="72" name="정육면체 20"/>
          <p:cNvSpPr/>
          <p:nvPr/>
        </p:nvSpPr>
        <p:spPr>
          <a:xfrm>
            <a:off x="3600500" y="2372464"/>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3" name="그림 72"/>
          <p:cNvPicPr>
            <a:picLocks noChangeAspect="1"/>
          </p:cNvPicPr>
          <p:nvPr/>
        </p:nvPicPr>
        <p:blipFill rotWithShape="1">
          <a:blip r:embed="rId5"/>
          <a:srcRect l="11840" t="14430" r="10640" b="36360"/>
          <a:stretch>
            <a:fillRect/>
          </a:stretch>
        </p:blipFill>
        <p:spPr>
          <a:xfrm>
            <a:off x="3358812" y="3344570"/>
            <a:ext cx="773818" cy="438319"/>
          </a:xfrm>
          <a:prstGeom prst="rect">
            <a:avLst/>
          </a:prstGeom>
        </p:spPr>
      </p:pic>
      <p:sp>
        <p:nvSpPr>
          <p:cNvPr id="75" name="정육면체 20"/>
          <p:cNvSpPr/>
          <p:nvPr/>
        </p:nvSpPr>
        <p:spPr>
          <a:xfrm>
            <a:off x="5282022" y="2345545"/>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7" name="그림 76"/>
          <p:cNvPicPr>
            <a:picLocks noChangeAspect="1"/>
          </p:cNvPicPr>
          <p:nvPr/>
        </p:nvPicPr>
        <p:blipFill rotWithShape="1">
          <a:blip r:embed="rId6"/>
          <a:stretch>
            <a:fillRect/>
          </a:stretch>
        </p:blipFill>
        <p:spPr>
          <a:xfrm>
            <a:off x="5386167" y="2858346"/>
            <a:ext cx="541377" cy="541377"/>
          </a:xfrm>
          <a:prstGeom prst="rect">
            <a:avLst/>
          </a:prstGeom>
        </p:spPr>
      </p:pic>
      <p:cxnSp>
        <p:nvCxnSpPr>
          <p:cNvPr id="78" name="직선 연결선 77"/>
          <p:cNvCxnSpPr/>
          <p:nvPr/>
        </p:nvCxnSpPr>
        <p:spPr>
          <a:xfrm>
            <a:off x="4503211" y="2993505"/>
            <a:ext cx="770415" cy="61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p:nvPr/>
        </p:nvCxnSpPr>
        <p:spPr>
          <a:xfrm flipH="1">
            <a:off x="2830596" y="2935802"/>
            <a:ext cx="769905" cy="1605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81" name="그림 80"/>
          <p:cNvPicPr>
            <a:picLocks noChangeAspect="1"/>
          </p:cNvPicPr>
          <p:nvPr/>
        </p:nvPicPr>
        <p:blipFill rotWithShape="1">
          <a:blip r:embed="rId7"/>
          <a:stretch>
            <a:fillRect/>
          </a:stretch>
        </p:blipFill>
        <p:spPr>
          <a:xfrm>
            <a:off x="3727876" y="2667054"/>
            <a:ext cx="533411" cy="539929"/>
          </a:xfrm>
          <a:prstGeom prst="rect">
            <a:avLst/>
          </a:prstGeom>
        </p:spPr>
      </p:pic>
      <p:pic>
        <p:nvPicPr>
          <p:cNvPr id="95" name="그림 94"/>
          <p:cNvPicPr>
            <a:picLocks noChangeAspect="1"/>
          </p:cNvPicPr>
          <p:nvPr/>
        </p:nvPicPr>
        <p:blipFill rotWithShape="1">
          <a:blip r:embed="rId5"/>
          <a:srcRect l="11840" t="14430" r="10640" b="36360"/>
          <a:stretch>
            <a:fillRect/>
          </a:stretch>
        </p:blipFill>
        <p:spPr>
          <a:xfrm>
            <a:off x="4927646" y="3382877"/>
            <a:ext cx="773818" cy="438319"/>
          </a:xfrm>
          <a:prstGeom prst="rect">
            <a:avLst/>
          </a:prstGeom>
        </p:spPr>
      </p:pic>
      <p:grpSp>
        <p:nvGrpSpPr>
          <p:cNvPr id="103" name="그룹 102"/>
          <p:cNvGrpSpPr/>
          <p:nvPr/>
        </p:nvGrpSpPr>
        <p:grpSpPr>
          <a:xfrm>
            <a:off x="5148575" y="733828"/>
            <a:ext cx="1342782" cy="1342782"/>
            <a:chOff x="4265005" y="908318"/>
            <a:chExt cx="1342782" cy="1342782"/>
          </a:xfrm>
        </p:grpSpPr>
        <p:grpSp>
          <p:nvGrpSpPr>
            <p:cNvPr id="104" name="Group 52"/>
            <p:cNvGrpSpPr/>
            <p:nvPr/>
          </p:nvGrpSpPr>
          <p:grpSpPr>
            <a:xfrm>
              <a:off x="4265005" y="908318"/>
              <a:ext cx="1342782" cy="1342782"/>
              <a:chOff x="6188154" y="1459881"/>
              <a:chExt cx="1342782" cy="1342782"/>
            </a:xfrm>
          </p:grpSpPr>
          <p:sp>
            <p:nvSpPr>
              <p:cNvPr id="106" name="타원 105"/>
              <p:cNvSpPr/>
              <p:nvPr/>
            </p:nvSpPr>
            <p:spPr>
              <a:xfrm>
                <a:off x="6188154" y="1459881"/>
                <a:ext cx="1342782" cy="1342782"/>
              </a:xfrm>
              <a:prstGeom prst="ellipse">
                <a:avLst/>
              </a:prstGeom>
              <a:solidFill>
                <a:schemeClr val="accent1">
                  <a:lumMod val="40000"/>
                  <a:lumOff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07" name="그림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88154" y="1797802"/>
                <a:ext cx="1342782" cy="621602"/>
              </a:xfrm>
              <a:prstGeom prst="rect">
                <a:avLst/>
              </a:prstGeom>
            </p:spPr>
          </p:pic>
        </p:grpSp>
        <p:pic>
          <p:nvPicPr>
            <p:cNvPr id="105" name="Picture 8" descr="User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23860" y="1489536"/>
              <a:ext cx="493745" cy="493745"/>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오른쪽 화살표 107"/>
          <p:cNvSpPr/>
          <p:nvPr/>
        </p:nvSpPr>
        <p:spPr>
          <a:xfrm rot="16200000">
            <a:off x="5543152" y="1846581"/>
            <a:ext cx="387689" cy="664078"/>
          </a:xfrm>
          <a:prstGeom prst="rightArrow">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49"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2210510" y="2764130"/>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그룹 53"/>
          <p:cNvGrpSpPr/>
          <p:nvPr/>
        </p:nvGrpSpPr>
        <p:grpSpPr>
          <a:xfrm>
            <a:off x="2240498" y="2376011"/>
            <a:ext cx="741557" cy="599886"/>
            <a:chOff x="1457493" y="2221588"/>
            <a:chExt cx="422900" cy="342107"/>
          </a:xfrm>
        </p:grpSpPr>
        <p:pic>
          <p:nvPicPr>
            <p:cNvPr id="64"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457493" y="2353070"/>
              <a:ext cx="422900" cy="210625"/>
            </a:xfrm>
            <a:prstGeom prst="rect">
              <a:avLst/>
            </a:prstGeom>
            <a:noFill/>
          </p:spPr>
          <p:txBody>
            <a:bodyPr wrap="square" rtlCol="0">
              <a:spAutoFit/>
            </a:bodyPr>
            <a:lstStyle/>
            <a:p>
              <a:r>
                <a:rPr lang="en-US" altLang="ko-KR" b="1" dirty="0" smtClean="0"/>
                <a:t>Rook</a:t>
              </a:r>
              <a:endParaRPr lang="ko-KR" altLang="en-US" sz="1200" b="1" dirty="0"/>
            </a:p>
          </p:txBody>
        </p:sp>
      </p:grpSp>
      <p:pic>
        <p:nvPicPr>
          <p:cNvPr id="70" name="그림 69"/>
          <p:cNvPicPr>
            <a:picLocks noChangeAspect="1"/>
          </p:cNvPicPr>
          <p:nvPr/>
        </p:nvPicPr>
        <p:blipFill rotWithShape="1">
          <a:blip r:embed="rId5"/>
          <a:srcRect l="11840" t="14430" r="10640" b="36360"/>
          <a:stretch>
            <a:fillRect/>
          </a:stretch>
        </p:blipFill>
        <p:spPr>
          <a:xfrm>
            <a:off x="1894338" y="3171834"/>
            <a:ext cx="773818" cy="438319"/>
          </a:xfrm>
          <a:prstGeom prst="rect">
            <a:avLst/>
          </a:prstGeom>
        </p:spPr>
      </p:pic>
      <p:pic>
        <p:nvPicPr>
          <p:cNvPr id="66"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6791691" y="2904339"/>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그룹 67"/>
          <p:cNvGrpSpPr/>
          <p:nvPr/>
        </p:nvGrpSpPr>
        <p:grpSpPr>
          <a:xfrm>
            <a:off x="6821679" y="2516220"/>
            <a:ext cx="741557" cy="599886"/>
            <a:chOff x="1457493" y="2221588"/>
            <a:chExt cx="422900" cy="342107"/>
          </a:xfrm>
        </p:grpSpPr>
        <p:pic>
          <p:nvPicPr>
            <p:cNvPr id="71"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1457493" y="2353070"/>
              <a:ext cx="422900" cy="210625"/>
            </a:xfrm>
            <a:prstGeom prst="rect">
              <a:avLst/>
            </a:prstGeom>
            <a:noFill/>
          </p:spPr>
          <p:txBody>
            <a:bodyPr wrap="square" rtlCol="0">
              <a:spAutoFit/>
            </a:bodyPr>
            <a:lstStyle/>
            <a:p>
              <a:r>
                <a:rPr lang="en-US" altLang="ko-KR" b="1" dirty="0" smtClean="0"/>
                <a:t>Rook</a:t>
              </a:r>
              <a:endParaRPr lang="ko-KR" altLang="en-US" sz="1200" b="1" dirty="0"/>
            </a:p>
          </p:txBody>
        </p:sp>
      </p:grpSp>
      <p:pic>
        <p:nvPicPr>
          <p:cNvPr id="76" name="그림 75"/>
          <p:cNvPicPr>
            <a:picLocks noChangeAspect="1"/>
          </p:cNvPicPr>
          <p:nvPr/>
        </p:nvPicPr>
        <p:blipFill rotWithShape="1">
          <a:blip r:embed="rId5"/>
          <a:srcRect l="11840" t="14430" r="10640" b="36360"/>
          <a:stretch>
            <a:fillRect/>
          </a:stretch>
        </p:blipFill>
        <p:spPr>
          <a:xfrm>
            <a:off x="6475519" y="3312043"/>
            <a:ext cx="773818" cy="438319"/>
          </a:xfrm>
          <a:prstGeom prst="rect">
            <a:avLst/>
          </a:prstGeom>
        </p:spPr>
      </p:pic>
      <p:cxnSp>
        <p:nvCxnSpPr>
          <p:cNvPr id="82" name="직선 연결선 81"/>
          <p:cNvCxnSpPr/>
          <p:nvPr/>
        </p:nvCxnSpPr>
        <p:spPr>
          <a:xfrm>
            <a:off x="6198516" y="3031209"/>
            <a:ext cx="623163" cy="140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2513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평행 사변형 9"/>
          <p:cNvSpPr/>
          <p:nvPr/>
        </p:nvSpPr>
        <p:spPr>
          <a:xfrm>
            <a:off x="1094379" y="1894187"/>
            <a:ext cx="6303778" cy="3464570"/>
          </a:xfrm>
          <a:prstGeom prst="parallelogram">
            <a:avLst/>
          </a:prstGeom>
          <a:solidFill>
            <a:srgbClr val="EBF3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1" y="0"/>
            <a:ext cx="5041127" cy="584775"/>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#0 - Lab </a:t>
            </a:r>
            <a:r>
              <a:rPr lang="en-US" altLang="ko-KR" sz="3200" dirty="0" smtClean="0">
                <a:solidFill>
                  <a:srgbClr val="0070C0"/>
                </a:solidFill>
                <a:latin typeface="+mj-ea"/>
                <a:ea typeface="+mj-ea"/>
              </a:rPr>
              <a:t>Preparation (3/3)</a:t>
            </a:r>
            <a:endParaRPr lang="ko-KR" altLang="en-US" sz="3200" dirty="0">
              <a:solidFill>
                <a:srgbClr val="0070C0"/>
              </a:solidFill>
              <a:latin typeface="+mj-ea"/>
              <a:ea typeface="+mj-ea"/>
            </a:endParaRPr>
          </a:p>
        </p:txBody>
      </p:sp>
      <p:pic>
        <p:nvPicPr>
          <p:cNvPr id="5" name="그림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6"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3330" y="578708"/>
            <a:ext cx="7003392" cy="769441"/>
          </a:xfrm>
          <a:prstGeom prst="rect">
            <a:avLst/>
          </a:prstGeom>
          <a:noFill/>
        </p:spPr>
        <p:txBody>
          <a:bodyPr wrap="none" rtlCol="0">
            <a:spAutoFit/>
          </a:bodyPr>
          <a:lstStyle/>
          <a:p>
            <a:pPr marL="342900" indent="-342900">
              <a:buFontTx/>
              <a:buChar char="-"/>
            </a:pPr>
            <a:r>
              <a:rPr lang="en-US" altLang="ko-KR" sz="2200" dirty="0" smtClean="0">
                <a:solidFill>
                  <a:srgbClr val="FF0000"/>
                </a:solidFill>
                <a:latin typeface="+mn-ea"/>
              </a:rPr>
              <a:t>Boxes </a:t>
            </a:r>
            <a:r>
              <a:rPr lang="en-US" altLang="ko-KR" sz="2200" dirty="0">
                <a:solidFill>
                  <a:srgbClr val="FF0000"/>
                </a:solidFill>
                <a:latin typeface="+mn-ea"/>
              </a:rPr>
              <a:t>preparation: </a:t>
            </a:r>
            <a:endParaRPr lang="en-US" altLang="ko-KR" sz="2200" dirty="0" smtClean="0">
              <a:solidFill>
                <a:srgbClr val="FF0000"/>
              </a:solidFill>
              <a:latin typeface="+mn-ea"/>
            </a:endParaRPr>
          </a:p>
          <a:p>
            <a:r>
              <a:rPr lang="en-US" altLang="ko-KR" sz="2200" dirty="0">
                <a:solidFill>
                  <a:srgbClr val="FF0000"/>
                </a:solidFill>
                <a:latin typeface="+mn-ea"/>
              </a:rPr>
              <a:t> </a:t>
            </a:r>
            <a:r>
              <a:rPr lang="en-US" altLang="ko-KR" sz="2200" dirty="0" smtClean="0">
                <a:solidFill>
                  <a:srgbClr val="FF0000"/>
                </a:solidFill>
                <a:latin typeface="+mn-ea"/>
              </a:rPr>
              <a:t>   Check full </a:t>
            </a:r>
            <a:r>
              <a:rPr lang="en-US" altLang="ko-KR" sz="2200" dirty="0">
                <a:solidFill>
                  <a:srgbClr val="FF0000"/>
                </a:solidFill>
                <a:latin typeface="+mn-ea"/>
              </a:rPr>
              <a:t>network connectivity between all </a:t>
            </a:r>
            <a:r>
              <a:rPr lang="en-US" altLang="ko-KR" sz="2200" dirty="0" smtClean="0">
                <a:solidFill>
                  <a:srgbClr val="FF0000"/>
                </a:solidFill>
                <a:latin typeface="+mn-ea"/>
              </a:rPr>
              <a:t>boxes</a:t>
            </a:r>
            <a:endParaRPr lang="ko-KR" altLang="en-US" sz="2200" dirty="0">
              <a:solidFill>
                <a:srgbClr val="FF0000"/>
              </a:solidFill>
              <a:latin typeface="+mn-ea"/>
            </a:endParaRPr>
          </a:p>
        </p:txBody>
      </p:sp>
      <p:pic>
        <p:nvPicPr>
          <p:cNvPr id="12" name="그림 11"/>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1044" b="82545" l="0" r="95938">
                        <a14:foregroundMark x1="42188" y1="52365" x2="42188" y2="52365"/>
                        <a14:foregroundMark x1="47656" y1="53834" x2="47656" y2="53834"/>
                        <a14:foregroundMark x1="61250" y1="55465" x2="39219" y2="47471"/>
                        <a14:foregroundMark x1="74063" y1="53834" x2="16250" y2="51223"/>
                        <a14:foregroundMark x1="32344" y1="57259" x2="39688" y2="50408"/>
                        <a14:foregroundMark x1="47656" y1="57259" x2="39688" y2="49266"/>
                        <a14:foregroundMark x1="43594" y1="53507" x2="33438" y2="56607"/>
                      </a14:backgroundRemoval>
                    </a14:imgEffect>
                  </a14:imgLayer>
                </a14:imgProps>
              </a:ext>
              <a:ext uri="{28A0092B-C50C-407E-A947-70E740481C1C}">
                <a14:useLocalDpi xmlns:a14="http://schemas.microsoft.com/office/drawing/2010/main" val="0"/>
              </a:ext>
            </a:extLst>
          </a:blip>
          <a:srcRect l="4823" t="19668" r="1064" b="17928"/>
          <a:stretch/>
        </p:blipFill>
        <p:spPr>
          <a:xfrm>
            <a:off x="262564" y="5415722"/>
            <a:ext cx="2118511" cy="1345484"/>
          </a:xfrm>
          <a:prstGeom prst="rect">
            <a:avLst/>
          </a:prstGeom>
        </p:spPr>
      </p:pic>
      <p:pic>
        <p:nvPicPr>
          <p:cNvPr id="22" name="그림 21"/>
          <p:cNvPicPr>
            <a:picLocks noChangeAspect="1"/>
          </p:cNvPicPr>
          <p:nvPr/>
        </p:nvPicPr>
        <p:blipFill rotWithShape="1">
          <a:blip r:embed="rId6" cstate="print">
            <a:extLst>
              <a:ext uri="{28A0092B-C50C-407E-A947-70E740481C1C}">
                <a14:useLocalDpi xmlns:a14="http://schemas.microsoft.com/office/drawing/2010/main" val="0"/>
              </a:ext>
            </a:extLst>
          </a:blip>
          <a:srcRect b="18557"/>
          <a:stretch/>
        </p:blipFill>
        <p:spPr>
          <a:xfrm>
            <a:off x="6614346" y="5473250"/>
            <a:ext cx="2238481" cy="617634"/>
          </a:xfrm>
          <a:prstGeom prst="rect">
            <a:avLst/>
          </a:prstGeom>
        </p:spPr>
      </p:pic>
      <p:cxnSp>
        <p:nvCxnSpPr>
          <p:cNvPr id="24" name="직선 연결선 23"/>
          <p:cNvCxnSpPr/>
          <p:nvPr/>
        </p:nvCxnSpPr>
        <p:spPr>
          <a:xfrm flipV="1">
            <a:off x="2942059" y="3597657"/>
            <a:ext cx="498893" cy="328909"/>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3" name="Picture 6" descr="linux pngì ëí ì´ë¯¸ì§ ê²ìê²°ê³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29095" y="6247507"/>
            <a:ext cx="501174" cy="59063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ubuntu pngì ëí ì´ë¯¸ì§ ê²ìê²°ê³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30269" y="6304078"/>
            <a:ext cx="1980957" cy="446892"/>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461721" y="3400613"/>
            <a:ext cx="1128835" cy="523220"/>
          </a:xfrm>
          <a:prstGeom prst="rect">
            <a:avLst/>
          </a:prstGeom>
          <a:noFill/>
        </p:spPr>
        <p:txBody>
          <a:bodyPr wrap="none" rtlCol="0">
            <a:spAutoFit/>
          </a:bodyPr>
          <a:lstStyle/>
          <a:p>
            <a:r>
              <a:rPr lang="en-US" altLang="ko-KR" sz="1400" b="1" dirty="0" smtClean="0">
                <a:solidFill>
                  <a:srgbClr val="FF0000"/>
                </a:solidFill>
              </a:rPr>
              <a:t>$ ping nuc01</a:t>
            </a:r>
          </a:p>
          <a:p>
            <a:r>
              <a:rPr lang="en-US" altLang="ko-KR" sz="1400" b="1" dirty="0">
                <a:solidFill>
                  <a:srgbClr val="FF0000"/>
                </a:solidFill>
              </a:rPr>
              <a:t>$ ping </a:t>
            </a:r>
            <a:r>
              <a:rPr lang="en-US" altLang="ko-KR" sz="1400" b="1" dirty="0" smtClean="0">
                <a:solidFill>
                  <a:srgbClr val="FF0000"/>
                </a:solidFill>
              </a:rPr>
              <a:t>nuc03</a:t>
            </a:r>
            <a:endParaRPr lang="ko-KR" altLang="en-US" sz="1400" b="1" dirty="0">
              <a:solidFill>
                <a:srgbClr val="FF0000"/>
              </a:solidFill>
            </a:endParaRPr>
          </a:p>
        </p:txBody>
      </p:sp>
      <p:pic>
        <p:nvPicPr>
          <p:cNvPr id="32" name="Picture 4" descr="netgear prosafe 16 port gigabit switchì ëí ì´ë¯¸ì§ ê²ìê²°ê³¼"/>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92993" y="3027456"/>
            <a:ext cx="2159387" cy="933930"/>
          </a:xfrm>
          <a:prstGeom prst="rect">
            <a:avLst/>
          </a:prstGeom>
          <a:noFill/>
          <a:extLst>
            <a:ext uri="{909E8E84-426E-40DD-AFC4-6F175D3DCCD1}">
              <a14:hiddenFill xmlns:a14="http://schemas.microsoft.com/office/drawing/2010/main">
                <a:solidFill>
                  <a:srgbClr val="FFFFFF"/>
                </a:solidFill>
              </a14:hiddenFill>
            </a:ext>
          </a:extLst>
        </p:spPr>
      </p:pic>
      <p:pic>
        <p:nvPicPr>
          <p:cNvPr id="39" name="그림 38"/>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1542597" y="3926565"/>
            <a:ext cx="1536878" cy="1010423"/>
          </a:xfrm>
          <a:prstGeom prst="rect">
            <a:avLst/>
          </a:prstGeom>
        </p:spPr>
      </p:pic>
      <p:pic>
        <p:nvPicPr>
          <p:cNvPr id="40" name="그림 3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212200" y="3975203"/>
            <a:ext cx="1536878" cy="1010423"/>
          </a:xfrm>
          <a:prstGeom prst="rect">
            <a:avLst/>
          </a:prstGeom>
        </p:spPr>
      </p:pic>
      <p:pic>
        <p:nvPicPr>
          <p:cNvPr id="41" name="그림 40"/>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696043" y="1598839"/>
            <a:ext cx="1536878" cy="1010423"/>
          </a:xfrm>
          <a:prstGeom prst="rect">
            <a:avLst/>
          </a:prstGeom>
        </p:spPr>
      </p:pic>
      <p:cxnSp>
        <p:nvCxnSpPr>
          <p:cNvPr id="42" name="직선 연결선 41"/>
          <p:cNvCxnSpPr/>
          <p:nvPr/>
        </p:nvCxnSpPr>
        <p:spPr>
          <a:xfrm>
            <a:off x="5041126" y="3655940"/>
            <a:ext cx="424772" cy="372086"/>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a:off x="4397384" y="2609262"/>
            <a:ext cx="0" cy="585426"/>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864531" y="4897092"/>
            <a:ext cx="779381" cy="369332"/>
          </a:xfrm>
          <a:prstGeom prst="rect">
            <a:avLst/>
          </a:prstGeom>
          <a:noFill/>
        </p:spPr>
        <p:txBody>
          <a:bodyPr wrap="none" rtlCol="0">
            <a:spAutoFit/>
          </a:bodyPr>
          <a:lstStyle/>
          <a:p>
            <a:r>
              <a:rPr lang="en-US" altLang="ko-KR" b="1" dirty="0" smtClean="0"/>
              <a:t>NUC 2</a:t>
            </a:r>
            <a:endParaRPr lang="ko-KR" altLang="en-US" b="1" dirty="0"/>
          </a:p>
        </p:txBody>
      </p:sp>
      <p:sp>
        <p:nvSpPr>
          <p:cNvPr id="21" name="TextBox 20"/>
          <p:cNvSpPr txBox="1"/>
          <p:nvPr/>
        </p:nvSpPr>
        <p:spPr>
          <a:xfrm>
            <a:off x="4541347" y="2438413"/>
            <a:ext cx="779381" cy="369332"/>
          </a:xfrm>
          <a:prstGeom prst="rect">
            <a:avLst/>
          </a:prstGeom>
          <a:noFill/>
        </p:spPr>
        <p:txBody>
          <a:bodyPr wrap="none" rtlCol="0">
            <a:spAutoFit/>
          </a:bodyPr>
          <a:lstStyle/>
          <a:p>
            <a:r>
              <a:rPr lang="en-US" altLang="ko-KR" b="1" dirty="0" smtClean="0"/>
              <a:t>NUC 1</a:t>
            </a:r>
            <a:endParaRPr lang="ko-KR" altLang="en-US" b="1" dirty="0"/>
          </a:p>
        </p:txBody>
      </p:sp>
      <p:sp>
        <p:nvSpPr>
          <p:cNvPr id="23" name="TextBox 22"/>
          <p:cNvSpPr txBox="1"/>
          <p:nvPr/>
        </p:nvSpPr>
        <p:spPr>
          <a:xfrm>
            <a:off x="5434159" y="4926689"/>
            <a:ext cx="779381" cy="369332"/>
          </a:xfrm>
          <a:prstGeom prst="rect">
            <a:avLst/>
          </a:prstGeom>
          <a:noFill/>
        </p:spPr>
        <p:txBody>
          <a:bodyPr wrap="none" rtlCol="0">
            <a:spAutoFit/>
          </a:bodyPr>
          <a:lstStyle/>
          <a:p>
            <a:r>
              <a:rPr lang="en-US" altLang="ko-KR" b="1" dirty="0" smtClean="0"/>
              <a:t>NUC 3</a:t>
            </a:r>
            <a:endParaRPr lang="ko-KR" altLang="en-US" b="1" dirty="0"/>
          </a:p>
        </p:txBody>
      </p:sp>
      <p:sp>
        <p:nvSpPr>
          <p:cNvPr id="25" name="TextBox 24"/>
          <p:cNvSpPr txBox="1"/>
          <p:nvPr/>
        </p:nvSpPr>
        <p:spPr>
          <a:xfrm>
            <a:off x="5301434" y="1731391"/>
            <a:ext cx="1128835" cy="523220"/>
          </a:xfrm>
          <a:prstGeom prst="rect">
            <a:avLst/>
          </a:prstGeom>
          <a:noFill/>
        </p:spPr>
        <p:txBody>
          <a:bodyPr wrap="none" rtlCol="0">
            <a:spAutoFit/>
          </a:bodyPr>
          <a:lstStyle/>
          <a:p>
            <a:r>
              <a:rPr lang="en-US" altLang="ko-KR" sz="1400" b="1" dirty="0" smtClean="0">
                <a:solidFill>
                  <a:srgbClr val="FF0000"/>
                </a:solidFill>
              </a:rPr>
              <a:t>$ ping nuc02</a:t>
            </a:r>
          </a:p>
          <a:p>
            <a:r>
              <a:rPr lang="en-US" altLang="ko-KR" sz="1400" b="1" dirty="0">
                <a:solidFill>
                  <a:srgbClr val="FF0000"/>
                </a:solidFill>
              </a:rPr>
              <a:t>$ ping </a:t>
            </a:r>
            <a:r>
              <a:rPr lang="en-US" altLang="ko-KR" sz="1400" b="1" dirty="0" smtClean="0">
                <a:solidFill>
                  <a:srgbClr val="FF0000"/>
                </a:solidFill>
              </a:rPr>
              <a:t>nuc03</a:t>
            </a:r>
            <a:endParaRPr lang="ko-KR" altLang="en-US" sz="1400" b="1" dirty="0">
              <a:solidFill>
                <a:srgbClr val="FF0000"/>
              </a:solidFill>
            </a:endParaRPr>
          </a:p>
        </p:txBody>
      </p:sp>
      <p:sp>
        <p:nvSpPr>
          <p:cNvPr id="26" name="TextBox 25"/>
          <p:cNvSpPr txBox="1"/>
          <p:nvPr/>
        </p:nvSpPr>
        <p:spPr>
          <a:xfrm>
            <a:off x="5649122" y="3380296"/>
            <a:ext cx="1128835" cy="523220"/>
          </a:xfrm>
          <a:prstGeom prst="rect">
            <a:avLst/>
          </a:prstGeom>
          <a:noFill/>
        </p:spPr>
        <p:txBody>
          <a:bodyPr wrap="none" rtlCol="0">
            <a:spAutoFit/>
          </a:bodyPr>
          <a:lstStyle/>
          <a:p>
            <a:r>
              <a:rPr lang="en-US" altLang="ko-KR" sz="1400" b="1" dirty="0" smtClean="0">
                <a:solidFill>
                  <a:srgbClr val="FF0000"/>
                </a:solidFill>
              </a:rPr>
              <a:t>$ ping nuc01</a:t>
            </a:r>
          </a:p>
          <a:p>
            <a:r>
              <a:rPr lang="en-US" altLang="ko-KR" sz="1400" b="1" dirty="0">
                <a:solidFill>
                  <a:srgbClr val="FF0000"/>
                </a:solidFill>
              </a:rPr>
              <a:t>$ ping </a:t>
            </a:r>
            <a:r>
              <a:rPr lang="en-US" altLang="ko-KR" sz="1400" b="1" dirty="0" smtClean="0">
                <a:solidFill>
                  <a:srgbClr val="FF0000"/>
                </a:solidFill>
              </a:rPr>
              <a:t>nuc02</a:t>
            </a:r>
            <a:endParaRPr lang="ko-KR" altLang="en-US" sz="1400" b="1" dirty="0">
              <a:solidFill>
                <a:srgbClr val="FF0000"/>
              </a:solidFill>
            </a:endParaRPr>
          </a:p>
        </p:txBody>
      </p:sp>
    </p:spTree>
    <p:extLst>
      <p:ext uri="{BB962C8B-B14F-4D97-AF65-F5344CB8AC3E}">
        <p14:creationId xmlns:p14="http://schemas.microsoft.com/office/powerpoint/2010/main" val="16530143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#1-1 </a:t>
            </a:r>
            <a:r>
              <a:rPr lang="en-US" altLang="ko-KR" sz="3200" dirty="0" smtClean="0">
                <a:solidFill>
                  <a:srgbClr val="0070C0"/>
                </a:solidFill>
                <a:latin typeface="+mj-ea"/>
              </a:rPr>
              <a:t>Preparations </a:t>
            </a:r>
            <a:r>
              <a:rPr lang="en-US" altLang="ko-KR" sz="3200" dirty="0">
                <a:solidFill>
                  <a:srgbClr val="0070C0"/>
                </a:solidFill>
                <a:latin typeface="+mj-ea"/>
              </a:rPr>
              <a:t>for Clustering:</a:t>
            </a:r>
            <a:r>
              <a:rPr lang="en-US" altLang="ko-KR" sz="3200" dirty="0" smtClean="0">
                <a:solidFill>
                  <a:srgbClr val="0070C0"/>
                </a:solidFill>
                <a:latin typeface="+mj-ea"/>
                <a:ea typeface="+mj-ea"/>
              </a:rPr>
              <a:t> </a:t>
            </a:r>
          </a:p>
          <a:p>
            <a:r>
              <a:rPr lang="en-US" altLang="ko-KR" sz="3200" dirty="0" smtClean="0">
                <a:solidFill>
                  <a:srgbClr val="0070C0"/>
                </a:solidFill>
                <a:latin typeface="+mj-ea"/>
                <a:ea typeface="+mj-ea"/>
              </a:rPr>
              <a:t>Prerequisites Installation</a:t>
            </a:r>
            <a:endParaRPr lang="ko-KR" altLang="en-US" sz="3200" dirty="0">
              <a:solidFill>
                <a:srgbClr val="0070C0"/>
              </a:solidFill>
              <a:latin typeface="+mj-ea"/>
              <a:ea typeface="+mj-ea"/>
            </a:endParaRPr>
          </a:p>
        </p:txBody>
      </p:sp>
      <p:sp>
        <p:nvSpPr>
          <p:cNvPr id="18" name="직사각형 17"/>
          <p:cNvSpPr/>
          <p:nvPr/>
        </p:nvSpPr>
        <p:spPr>
          <a:xfrm>
            <a:off x="11607" y="2030591"/>
            <a:ext cx="9119286" cy="280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120243" y="2030591"/>
            <a:ext cx="8635826" cy="2862322"/>
          </a:xfrm>
          <a:prstGeom prst="rect">
            <a:avLst/>
          </a:prstGeom>
          <a:noFill/>
        </p:spPr>
        <p:txBody>
          <a:bodyPr wrap="none" rtlCol="0">
            <a:spAutoFit/>
          </a:bodyPr>
          <a:lstStyle/>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update</a:t>
            </a:r>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install apt-transport-https </a:t>
            </a:r>
            <a:r>
              <a:rPr lang="en-US" altLang="ko-KR" dirty="0" err="1"/>
              <a:t>ca</a:t>
            </a:r>
            <a:r>
              <a:rPr lang="en-US" altLang="ko-KR" dirty="0"/>
              <a:t>-certificates curl software-properties-common</a:t>
            </a:r>
          </a:p>
          <a:p>
            <a:pPr marL="0" lvl="1"/>
            <a:r>
              <a:rPr lang="en-US" altLang="ko-KR" dirty="0">
                <a:solidFill>
                  <a:srgbClr val="FF0000"/>
                </a:solidFill>
                <a:latin typeface="맑은 고딕 (본문)"/>
                <a:cs typeface="Times New Roman" panose="02020603050405020304" pitchFamily="18" charset="0"/>
              </a:rPr>
              <a:t>$ </a:t>
            </a:r>
            <a:r>
              <a:rPr lang="en-US" altLang="ko-KR" dirty="0" smtClean="0"/>
              <a:t>curl </a:t>
            </a:r>
            <a:r>
              <a:rPr lang="en-US" altLang="ko-KR" dirty="0"/>
              <a:t>-</a:t>
            </a:r>
            <a:r>
              <a:rPr lang="en-US" altLang="ko-KR" dirty="0" err="1"/>
              <a:t>fsSL</a:t>
            </a:r>
            <a:r>
              <a:rPr lang="en-US" altLang="ko-KR" dirty="0"/>
              <a:t> https://download.docker.com/linux/ubuntu/gpg | </a:t>
            </a:r>
            <a:r>
              <a:rPr lang="en-US" altLang="ko-KR" dirty="0" err="1"/>
              <a:t>sudo</a:t>
            </a:r>
            <a:r>
              <a:rPr lang="en-US" altLang="ko-KR" dirty="0"/>
              <a:t> apt-key add -</a:t>
            </a:r>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apt-key fingerprint 0EBFCD88</a:t>
            </a:r>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add-apt-repository \</a:t>
            </a:r>
          </a:p>
          <a:p>
            <a:pPr marL="0" lvl="1"/>
            <a:r>
              <a:rPr lang="en-US" altLang="ko-KR" dirty="0"/>
              <a:t>   "deb [arch=amd64] https://download.docker.com/linux/ubuntu \</a:t>
            </a:r>
          </a:p>
          <a:p>
            <a:pPr marL="0" lvl="1"/>
            <a:r>
              <a:rPr lang="en-US" altLang="ko-KR" dirty="0"/>
              <a:t>   $(</a:t>
            </a:r>
            <a:r>
              <a:rPr lang="en-US" altLang="ko-KR" dirty="0" err="1"/>
              <a:t>lsb_release</a:t>
            </a:r>
            <a:r>
              <a:rPr lang="en-US" altLang="ko-KR" dirty="0"/>
              <a:t> -</a:t>
            </a:r>
            <a:r>
              <a:rPr lang="en-US" altLang="ko-KR" dirty="0" err="1"/>
              <a:t>cs</a:t>
            </a:r>
            <a:r>
              <a:rPr lang="en-US" altLang="ko-KR" dirty="0"/>
              <a:t>) \</a:t>
            </a:r>
          </a:p>
          <a:p>
            <a:pPr marL="0" lvl="1"/>
            <a:r>
              <a:rPr lang="en-US" altLang="ko-KR" dirty="0"/>
              <a:t>   stable"</a:t>
            </a:r>
          </a:p>
          <a:p>
            <a:pPr marL="0" lvl="1"/>
            <a:r>
              <a:rPr lang="en-US" altLang="ko-KR" dirty="0" smtClean="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update</a:t>
            </a:r>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install </a:t>
            </a:r>
            <a:r>
              <a:rPr lang="en-US" altLang="ko-KR" dirty="0" err="1" smtClean="0"/>
              <a:t>docker-ce</a:t>
            </a:r>
            <a:endParaRPr lang="en-US" altLang="ko-KR" dirty="0"/>
          </a:p>
        </p:txBody>
      </p:sp>
      <p:sp>
        <p:nvSpPr>
          <p:cNvPr id="8" name="직사각형 7"/>
          <p:cNvSpPr/>
          <p:nvPr/>
        </p:nvSpPr>
        <p:spPr>
          <a:xfrm>
            <a:off x="61110" y="1305386"/>
            <a:ext cx="1415837" cy="369332"/>
          </a:xfrm>
          <a:prstGeom prst="rect">
            <a:avLst/>
          </a:prstGeom>
        </p:spPr>
        <p:txBody>
          <a:bodyPr wrap="none">
            <a:spAutoFit/>
          </a:bodyPr>
          <a:lstStyle/>
          <a:p>
            <a:r>
              <a:rPr lang="en-US" altLang="ko-KR" dirty="0" smtClean="0"/>
              <a:t>For </a:t>
            </a:r>
            <a:r>
              <a:rPr lang="en-US" altLang="ko-KR" b="1" dirty="0" smtClean="0">
                <a:solidFill>
                  <a:srgbClr val="FF0000"/>
                </a:solidFill>
              </a:rPr>
              <a:t>All NUCs</a:t>
            </a:r>
            <a:r>
              <a:rPr lang="en-US" altLang="ko-KR" dirty="0" smtClean="0"/>
              <a:t> </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1607" y="5536070"/>
            <a:ext cx="9119286" cy="46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 name="직사각형 1"/>
          <p:cNvSpPr/>
          <p:nvPr/>
        </p:nvSpPr>
        <p:spPr>
          <a:xfrm>
            <a:off x="120243" y="5153837"/>
            <a:ext cx="4572000" cy="369332"/>
          </a:xfrm>
          <a:prstGeom prst="rect">
            <a:avLst/>
          </a:prstGeom>
        </p:spPr>
        <p:txBody>
          <a:bodyPr>
            <a:spAutoFit/>
          </a:bodyPr>
          <a:lstStyle/>
          <a:p>
            <a:pPr marL="0" lvl="1"/>
            <a:r>
              <a:rPr lang="en-US" altLang="ko-KR" b="1" dirty="0"/>
              <a:t>A prerequisite for ROOK : </a:t>
            </a:r>
            <a:r>
              <a:rPr lang="en-US" altLang="ko-KR" b="1" dirty="0" err="1"/>
              <a:t>xfsprogs</a:t>
            </a:r>
            <a:r>
              <a:rPr lang="en-US" altLang="ko-KR" b="1" dirty="0"/>
              <a:t> </a:t>
            </a:r>
            <a:r>
              <a:rPr lang="en-US" altLang="ko-KR" b="1" dirty="0" smtClean="0"/>
              <a:t>installation</a:t>
            </a:r>
            <a:endParaRPr lang="en-US" altLang="ko-KR" b="1" dirty="0"/>
          </a:p>
        </p:txBody>
      </p:sp>
      <p:sp>
        <p:nvSpPr>
          <p:cNvPr id="3" name="직사각형 2"/>
          <p:cNvSpPr/>
          <p:nvPr/>
        </p:nvSpPr>
        <p:spPr>
          <a:xfrm>
            <a:off x="61110" y="1591366"/>
            <a:ext cx="5454713" cy="369332"/>
          </a:xfrm>
          <a:prstGeom prst="rect">
            <a:avLst/>
          </a:prstGeom>
        </p:spPr>
        <p:txBody>
          <a:bodyPr wrap="square">
            <a:spAutoFit/>
          </a:bodyPr>
          <a:lstStyle/>
          <a:p>
            <a:pPr marL="0" lvl="1"/>
            <a:r>
              <a:rPr lang="en-US" altLang="ko-KR" b="1" dirty="0"/>
              <a:t>A prerequisite for </a:t>
            </a:r>
            <a:r>
              <a:rPr lang="en-US" altLang="ko-KR" b="1" dirty="0" err="1"/>
              <a:t>kubernetes</a:t>
            </a:r>
            <a:r>
              <a:rPr lang="en-US" altLang="ko-KR" b="1" dirty="0"/>
              <a:t>: </a:t>
            </a:r>
            <a:r>
              <a:rPr lang="en-US" altLang="ko-KR" b="1" dirty="0" err="1"/>
              <a:t>Docker</a:t>
            </a:r>
            <a:r>
              <a:rPr lang="en-US" altLang="ko-KR" b="1" dirty="0"/>
              <a:t> Installation </a:t>
            </a:r>
          </a:p>
        </p:txBody>
      </p:sp>
      <p:sp>
        <p:nvSpPr>
          <p:cNvPr id="5" name="직사각형 4"/>
          <p:cNvSpPr/>
          <p:nvPr/>
        </p:nvSpPr>
        <p:spPr>
          <a:xfrm>
            <a:off x="120243" y="5607298"/>
            <a:ext cx="3018519" cy="369332"/>
          </a:xfrm>
          <a:prstGeom prst="rect">
            <a:avLst/>
          </a:prstGeom>
        </p:spPr>
        <p:txBody>
          <a:bodyPr wrap="none">
            <a:spAutoFit/>
          </a:bodyPr>
          <a:lstStyle/>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install </a:t>
            </a:r>
            <a:r>
              <a:rPr lang="en-US" altLang="ko-KR" dirty="0" err="1"/>
              <a:t>xfsprogs</a:t>
            </a:r>
            <a:endParaRPr lang="en-US" altLang="ko-KR" dirty="0"/>
          </a:p>
        </p:txBody>
      </p:sp>
    </p:spTree>
    <p:extLst>
      <p:ext uri="{BB962C8B-B14F-4D97-AF65-F5344CB8AC3E}">
        <p14:creationId xmlns:p14="http://schemas.microsoft.com/office/powerpoint/2010/main" val="13647207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#1-2 </a:t>
            </a:r>
            <a:r>
              <a:rPr lang="en-US" altLang="ko-KR" sz="3200" dirty="0">
                <a:solidFill>
                  <a:srgbClr val="0070C0"/>
                </a:solidFill>
                <a:latin typeface="+mj-ea"/>
              </a:rPr>
              <a:t>Preparations </a:t>
            </a:r>
            <a:r>
              <a:rPr lang="en-US" altLang="ko-KR" sz="3200" dirty="0" smtClean="0">
                <a:solidFill>
                  <a:srgbClr val="0070C0"/>
                </a:solidFill>
                <a:latin typeface="+mj-ea"/>
                <a:ea typeface="+mj-ea"/>
              </a:rPr>
              <a:t>for Clustering: </a:t>
            </a:r>
          </a:p>
          <a:p>
            <a:r>
              <a:rPr lang="en-US" altLang="ko-KR" sz="3200" dirty="0" err="1" smtClean="0">
                <a:solidFill>
                  <a:srgbClr val="0070C0"/>
                </a:solidFill>
                <a:latin typeface="+mj-ea"/>
                <a:ea typeface="+mj-ea"/>
              </a:rPr>
              <a:t>Kubernetes</a:t>
            </a:r>
            <a:r>
              <a:rPr lang="en-US" altLang="ko-KR" sz="3200" dirty="0" smtClean="0">
                <a:solidFill>
                  <a:srgbClr val="0070C0"/>
                </a:solidFill>
                <a:latin typeface="+mj-ea"/>
                <a:ea typeface="+mj-ea"/>
              </a:rPr>
              <a:t> Installation</a:t>
            </a:r>
            <a:endParaRPr lang="ko-KR" altLang="en-US" sz="3200" dirty="0">
              <a:solidFill>
                <a:srgbClr val="0070C0"/>
              </a:solidFill>
              <a:latin typeface="+mj-ea"/>
              <a:ea typeface="+mj-ea"/>
            </a:endParaRPr>
          </a:p>
        </p:txBody>
      </p:sp>
      <p:sp>
        <p:nvSpPr>
          <p:cNvPr id="18" name="직사각형 17"/>
          <p:cNvSpPr/>
          <p:nvPr/>
        </p:nvSpPr>
        <p:spPr>
          <a:xfrm>
            <a:off x="20352" y="4055216"/>
            <a:ext cx="9119286" cy="2598598"/>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230073" y="4056095"/>
            <a:ext cx="7733912" cy="2585323"/>
          </a:xfrm>
          <a:prstGeom prst="rect">
            <a:avLst/>
          </a:prstGeom>
          <a:noFill/>
        </p:spPr>
        <p:txBody>
          <a:bodyPr wrap="none" rtlCol="0">
            <a:spAutoFit/>
          </a:bodyPr>
          <a:lstStyle/>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su</a:t>
            </a:r>
            <a:endParaRPr lang="en-US" altLang="ko-KR" dirty="0"/>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apt-get </a:t>
            </a:r>
            <a:r>
              <a:rPr lang="en-US" altLang="ko-KR" dirty="0"/>
              <a:t>update &amp;&amp; apt-get install -y apt-transport-https curl</a:t>
            </a:r>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curl </a:t>
            </a:r>
            <a:r>
              <a:rPr lang="en-US" altLang="ko-KR" dirty="0"/>
              <a:t>-s https://packages.cloud.google.com/apt/doc/apt-key.gpg | apt-key add -</a:t>
            </a:r>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cat </a:t>
            </a:r>
            <a:r>
              <a:rPr lang="en-US" altLang="ko-KR" dirty="0"/>
              <a:t>&lt;&lt;EOF &gt;/</a:t>
            </a:r>
            <a:r>
              <a:rPr lang="en-US" altLang="ko-KR" dirty="0" err="1"/>
              <a:t>etc</a:t>
            </a:r>
            <a:r>
              <a:rPr lang="en-US" altLang="ko-KR" dirty="0"/>
              <a:t>/apt/</a:t>
            </a:r>
            <a:r>
              <a:rPr lang="en-US" altLang="ko-KR" dirty="0" err="1"/>
              <a:t>sources.list.d</a:t>
            </a:r>
            <a:r>
              <a:rPr lang="en-US" altLang="ko-KR" dirty="0"/>
              <a:t>/</a:t>
            </a:r>
            <a:r>
              <a:rPr lang="en-US" altLang="ko-KR" dirty="0" err="1"/>
              <a:t>kubernetes.list</a:t>
            </a:r>
            <a:endParaRPr lang="en-US" altLang="ko-KR" dirty="0"/>
          </a:p>
          <a:p>
            <a:pPr marL="0" lvl="2"/>
            <a:r>
              <a:rPr lang="en-US" altLang="ko-KR" dirty="0" smtClean="0">
                <a:solidFill>
                  <a:srgbClr val="FF0000"/>
                </a:solidFill>
              </a:rPr>
              <a:t>&gt;</a:t>
            </a:r>
            <a:r>
              <a:rPr lang="en-US" altLang="ko-KR" dirty="0" smtClean="0"/>
              <a:t> deb </a:t>
            </a:r>
            <a:r>
              <a:rPr lang="en-US" altLang="ko-KR" dirty="0"/>
              <a:t>http://apt.kubernetes.io/ </a:t>
            </a:r>
            <a:r>
              <a:rPr lang="en-US" altLang="ko-KR" dirty="0" err="1"/>
              <a:t>kubernetes-xenial</a:t>
            </a:r>
            <a:r>
              <a:rPr lang="en-US" altLang="ko-KR" dirty="0"/>
              <a:t> main</a:t>
            </a:r>
          </a:p>
          <a:p>
            <a:pPr marL="0" lvl="2"/>
            <a:r>
              <a:rPr lang="en-US" altLang="ko-KR" dirty="0" smtClean="0">
                <a:solidFill>
                  <a:srgbClr val="FF0000"/>
                </a:solidFill>
              </a:rPr>
              <a:t>&gt;</a:t>
            </a:r>
            <a:r>
              <a:rPr lang="en-US" altLang="ko-KR" dirty="0" smtClean="0"/>
              <a:t> EOF</a:t>
            </a:r>
            <a:endParaRPr lang="en-US" altLang="ko-KR" dirty="0"/>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apt-get </a:t>
            </a:r>
            <a:r>
              <a:rPr lang="en-US" altLang="ko-KR" dirty="0"/>
              <a:t>update</a:t>
            </a:r>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apt-get </a:t>
            </a:r>
            <a:r>
              <a:rPr lang="en-US" altLang="ko-KR" dirty="0"/>
              <a:t>install -y </a:t>
            </a:r>
            <a:r>
              <a:rPr lang="en-US" altLang="ko-KR" dirty="0" err="1"/>
              <a:t>kubelet</a:t>
            </a:r>
            <a:r>
              <a:rPr lang="en-US" altLang="ko-KR" dirty="0"/>
              <a:t> </a:t>
            </a:r>
            <a:r>
              <a:rPr lang="en-US" altLang="ko-KR" dirty="0" err="1"/>
              <a:t>kubeadm</a:t>
            </a:r>
            <a:r>
              <a:rPr lang="en-US" altLang="ko-KR" dirty="0"/>
              <a:t> </a:t>
            </a:r>
            <a:r>
              <a:rPr lang="en-US" altLang="ko-KR" dirty="0" err="1"/>
              <a:t>kubectl</a:t>
            </a:r>
            <a:endParaRPr lang="ko-KR" altLang="en-US" dirty="0"/>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exit</a:t>
            </a:r>
            <a:endParaRPr lang="ko-KR" altLang="en-US" dirty="0"/>
          </a:p>
        </p:txBody>
      </p:sp>
      <p:sp>
        <p:nvSpPr>
          <p:cNvPr id="8" name="직사각형 7"/>
          <p:cNvSpPr/>
          <p:nvPr/>
        </p:nvSpPr>
        <p:spPr>
          <a:xfrm>
            <a:off x="107997" y="3676661"/>
            <a:ext cx="1415837" cy="369332"/>
          </a:xfrm>
          <a:prstGeom prst="rect">
            <a:avLst/>
          </a:prstGeom>
        </p:spPr>
        <p:txBody>
          <a:bodyPr wrap="none">
            <a:spAutoFit/>
          </a:bodyPr>
          <a:lstStyle/>
          <a:p>
            <a:r>
              <a:rPr lang="en-US" altLang="ko-KR" dirty="0" smtClean="0"/>
              <a:t>For </a:t>
            </a:r>
            <a:r>
              <a:rPr lang="en-US" altLang="ko-KR" b="1" dirty="0" smtClean="0">
                <a:solidFill>
                  <a:srgbClr val="FF0000"/>
                </a:solidFill>
              </a:rPr>
              <a:t>All NUCs</a:t>
            </a:r>
            <a:r>
              <a:rPr lang="en-US" altLang="ko-KR" dirty="0" smtClean="0"/>
              <a:t> </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p:cNvGrpSpPr/>
          <p:nvPr/>
        </p:nvGrpSpPr>
        <p:grpSpPr>
          <a:xfrm>
            <a:off x="1965613" y="1170824"/>
            <a:ext cx="5228764" cy="2268326"/>
            <a:chOff x="1758880" y="1301655"/>
            <a:chExt cx="5228764" cy="2268326"/>
          </a:xfrm>
        </p:grpSpPr>
        <p:grpSp>
          <p:nvGrpSpPr>
            <p:cNvPr id="10" name="그룹 9"/>
            <p:cNvGrpSpPr/>
            <p:nvPr/>
          </p:nvGrpSpPr>
          <p:grpSpPr>
            <a:xfrm>
              <a:off x="1758880" y="2124589"/>
              <a:ext cx="1599489" cy="1445392"/>
              <a:chOff x="1992758" y="5250093"/>
              <a:chExt cx="1599489" cy="1445392"/>
            </a:xfrm>
          </p:grpSpPr>
          <p:pic>
            <p:nvPicPr>
              <p:cNvPr id="28" name="그림 27"/>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29" name="Picture 2" descr="kubernetes logo png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992758" y="6233820"/>
                <a:ext cx="1535612" cy="461665"/>
              </a:xfrm>
              <a:prstGeom prst="rect">
                <a:avLst/>
              </a:prstGeom>
              <a:noFill/>
            </p:spPr>
            <p:txBody>
              <a:bodyPr wrap="none" rtlCol="0">
                <a:spAutoFit/>
              </a:bodyPr>
              <a:lstStyle/>
              <a:p>
                <a:pPr algn="ctr"/>
                <a:r>
                  <a:rPr lang="en-US" altLang="ko-KR" sz="1200" b="1" dirty="0" err="1" smtClean="0">
                    <a:solidFill>
                      <a:prstClr val="black"/>
                    </a:solidFill>
                  </a:rPr>
                  <a:t>Kubernetes</a:t>
                </a:r>
                <a:r>
                  <a:rPr lang="en-US" altLang="ko-KR" sz="1200" b="1" dirty="0" smtClean="0">
                    <a:solidFill>
                      <a:prstClr val="black"/>
                    </a:solidFill>
                  </a:rPr>
                  <a:t> Worker 1</a:t>
                </a:r>
              </a:p>
              <a:p>
                <a:pPr algn="ctr"/>
                <a:r>
                  <a:rPr lang="en-US" altLang="ko-KR" sz="1200" b="1" dirty="0" smtClean="0">
                    <a:solidFill>
                      <a:prstClr val="black"/>
                    </a:solidFill>
                  </a:rPr>
                  <a:t>(NUC02)</a:t>
                </a:r>
                <a:endParaRPr lang="en-US" altLang="ko-KR" sz="1200" b="1" dirty="0">
                  <a:solidFill>
                    <a:prstClr val="black"/>
                  </a:solidFill>
                </a:endParaRPr>
              </a:p>
            </p:txBody>
          </p:sp>
        </p:grpSp>
        <p:pic>
          <p:nvPicPr>
            <p:cNvPr id="23" name="그림 22"/>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99987" y="1472422"/>
              <a:ext cx="1493670" cy="982016"/>
            </a:xfrm>
            <a:prstGeom prst="rect">
              <a:avLst/>
            </a:prstGeom>
          </p:spPr>
        </p:pic>
        <p:pic>
          <p:nvPicPr>
            <p:cNvPr id="24" name="Picture 2" descr="kubernetes logo png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24720" y="1301655"/>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716744" y="2359739"/>
              <a:ext cx="1401217" cy="461665"/>
            </a:xfrm>
            <a:prstGeom prst="rect">
              <a:avLst/>
            </a:prstGeom>
            <a:noFill/>
          </p:spPr>
          <p:txBody>
            <a:bodyPr wrap="none" rtlCol="0">
              <a:spAutoFit/>
            </a:bodyPr>
            <a:lstStyle/>
            <a:p>
              <a:pPr algn="ctr"/>
              <a:r>
                <a:rPr lang="en-US" altLang="ko-KR" sz="1200" b="1" dirty="0" err="1" smtClean="0">
                  <a:solidFill>
                    <a:prstClr val="black"/>
                  </a:solidFill>
                </a:rPr>
                <a:t>Kubernetes</a:t>
              </a:r>
              <a:r>
                <a:rPr lang="en-US" altLang="ko-KR" sz="1200" b="1" dirty="0" smtClean="0">
                  <a:solidFill>
                    <a:prstClr val="black"/>
                  </a:solidFill>
                </a:rPr>
                <a:t> Master</a:t>
              </a:r>
              <a:r>
                <a:rPr lang="en-US" altLang="ko-KR" sz="1200" b="1" dirty="0">
                  <a:solidFill>
                    <a:prstClr val="black"/>
                  </a:solidFill>
                </a:rPr>
                <a:t/>
              </a:r>
              <a:br>
                <a:rPr lang="en-US" altLang="ko-KR" sz="1200" b="1" dirty="0">
                  <a:solidFill>
                    <a:prstClr val="black"/>
                  </a:solidFill>
                </a:rPr>
              </a:br>
              <a:r>
                <a:rPr lang="en-US" altLang="ko-KR" sz="1200" b="1" dirty="0">
                  <a:solidFill>
                    <a:prstClr val="black"/>
                  </a:solidFill>
                </a:rPr>
                <a:t>(</a:t>
              </a:r>
              <a:r>
                <a:rPr lang="en-US" altLang="ko-KR" sz="1200" b="1" dirty="0" smtClean="0">
                  <a:solidFill>
                    <a:prstClr val="black"/>
                  </a:solidFill>
                </a:rPr>
                <a:t>NUC01)</a:t>
              </a:r>
              <a:endParaRPr lang="en-US" altLang="ko-KR" sz="1200" b="1" dirty="0">
                <a:solidFill>
                  <a:prstClr val="black"/>
                </a:solidFill>
              </a:endParaRPr>
            </a:p>
          </p:txBody>
        </p:sp>
        <p:grpSp>
          <p:nvGrpSpPr>
            <p:cNvPr id="12" name="그룹 11"/>
            <p:cNvGrpSpPr/>
            <p:nvPr/>
          </p:nvGrpSpPr>
          <p:grpSpPr>
            <a:xfrm>
              <a:off x="5452032" y="2124589"/>
              <a:ext cx="1535612" cy="1432845"/>
              <a:chOff x="5126791" y="5223138"/>
              <a:chExt cx="1535612" cy="1432845"/>
            </a:xfrm>
          </p:grpSpPr>
          <p:pic>
            <p:nvPicPr>
              <p:cNvPr id="20" name="그림 1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21" name="Picture 2" descr="kubernetes logo png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126791" y="6194318"/>
                <a:ext cx="1535612" cy="461665"/>
              </a:xfrm>
              <a:prstGeom prst="rect">
                <a:avLst/>
              </a:prstGeom>
              <a:noFill/>
            </p:spPr>
            <p:txBody>
              <a:bodyPr wrap="none" rtlCol="0">
                <a:spAutoFit/>
              </a:bodyPr>
              <a:lstStyle/>
              <a:p>
                <a:pPr algn="ctr"/>
                <a:r>
                  <a:rPr lang="en-US" altLang="ko-KR" sz="1200" b="1" dirty="0" err="1" smtClean="0">
                    <a:solidFill>
                      <a:prstClr val="black"/>
                    </a:solidFill>
                  </a:rPr>
                  <a:t>Kubernetes</a:t>
                </a:r>
                <a:r>
                  <a:rPr lang="en-US" altLang="ko-KR" sz="1200" b="1" dirty="0" smtClean="0">
                    <a:solidFill>
                      <a:prstClr val="black"/>
                    </a:solidFill>
                  </a:rPr>
                  <a:t> Worker 2</a:t>
                </a:r>
              </a:p>
              <a:p>
                <a:pPr algn="ctr"/>
                <a:r>
                  <a:rPr lang="en-US" altLang="ko-KR" sz="1200" b="1" dirty="0">
                    <a:solidFill>
                      <a:prstClr val="black"/>
                    </a:solidFill>
                  </a:rPr>
                  <a:t>(</a:t>
                </a:r>
                <a:r>
                  <a:rPr lang="en-US" altLang="ko-KR" sz="1200" b="1" dirty="0" smtClean="0">
                    <a:solidFill>
                      <a:prstClr val="black"/>
                    </a:solidFill>
                  </a:rPr>
                  <a:t>NUC03)</a:t>
                </a:r>
                <a:endParaRPr lang="en-US" altLang="ko-KR" sz="1200" b="1" dirty="0">
                  <a:solidFill>
                    <a:prstClr val="black"/>
                  </a:solidFill>
                </a:endParaRPr>
              </a:p>
            </p:txBody>
          </p:sp>
        </p:grpSp>
      </p:grpSp>
      <p:sp>
        <p:nvSpPr>
          <p:cNvPr id="2" name="TextBox 1"/>
          <p:cNvSpPr txBox="1"/>
          <p:nvPr/>
        </p:nvSpPr>
        <p:spPr>
          <a:xfrm>
            <a:off x="1520767" y="3409128"/>
            <a:ext cx="6206635" cy="369332"/>
          </a:xfrm>
          <a:prstGeom prst="rect">
            <a:avLst/>
          </a:prstGeom>
          <a:noFill/>
        </p:spPr>
        <p:txBody>
          <a:bodyPr wrap="none" rtlCol="0">
            <a:spAutoFit/>
          </a:bodyPr>
          <a:lstStyle/>
          <a:p>
            <a:r>
              <a:rPr lang="en-US" altLang="ko-KR" dirty="0" smtClean="0"/>
              <a:t>We will deploy </a:t>
            </a:r>
            <a:r>
              <a:rPr lang="en-US" altLang="ko-KR" dirty="0" err="1" smtClean="0"/>
              <a:t>kubernetes</a:t>
            </a:r>
            <a:r>
              <a:rPr lang="en-US" altLang="ko-KR" dirty="0" smtClean="0"/>
              <a:t> on All NUCs and configure as above </a:t>
            </a:r>
            <a:endParaRPr lang="ko-KR" altLang="en-US" dirty="0"/>
          </a:p>
        </p:txBody>
      </p:sp>
      <p:sp>
        <p:nvSpPr>
          <p:cNvPr id="4" name="직사각형 3"/>
          <p:cNvSpPr/>
          <p:nvPr/>
        </p:nvSpPr>
        <p:spPr>
          <a:xfrm>
            <a:off x="4885583" y="6219935"/>
            <a:ext cx="2600777" cy="369332"/>
          </a:xfrm>
          <a:prstGeom prst="rect">
            <a:avLst/>
          </a:prstGeom>
        </p:spPr>
        <p:txBody>
          <a:bodyPr wrap="none">
            <a:spAutoFit/>
          </a:bodyPr>
          <a:lstStyle/>
          <a:p>
            <a:r>
              <a:rPr lang="ko-KR" altLang="en-US" b="1" dirty="0" err="1">
                <a:solidFill>
                  <a:srgbClr val="FF0000"/>
                </a:solidFill>
              </a:rPr>
              <a:t>Disable</a:t>
            </a:r>
            <a:r>
              <a:rPr lang="ko-KR" altLang="en-US" b="1" dirty="0">
                <a:solidFill>
                  <a:srgbClr val="FF0000"/>
                </a:solidFill>
              </a:rPr>
              <a:t> </a:t>
            </a:r>
            <a:r>
              <a:rPr lang="ko-KR" altLang="en-US" b="1" dirty="0" err="1">
                <a:solidFill>
                  <a:srgbClr val="FF0000"/>
                </a:solidFill>
              </a:rPr>
              <a:t>root</a:t>
            </a:r>
            <a:r>
              <a:rPr lang="ko-KR" altLang="en-US" b="1" dirty="0">
                <a:solidFill>
                  <a:srgbClr val="FF0000"/>
                </a:solidFill>
              </a:rPr>
              <a:t> </a:t>
            </a:r>
            <a:r>
              <a:rPr lang="ko-KR" altLang="en-US" b="1" dirty="0" err="1" smtClean="0">
                <a:solidFill>
                  <a:srgbClr val="FF0000"/>
                </a:solidFill>
              </a:rPr>
              <a:t>permissions</a:t>
            </a:r>
            <a:endParaRPr lang="ko-KR" altLang="en-US" b="1" dirty="0">
              <a:solidFill>
                <a:srgbClr val="FF0000"/>
              </a:solidFill>
            </a:endParaRPr>
          </a:p>
        </p:txBody>
      </p:sp>
      <p:cxnSp>
        <p:nvCxnSpPr>
          <p:cNvPr id="7" name="직선 화살표 연결선 6"/>
          <p:cNvCxnSpPr/>
          <p:nvPr/>
        </p:nvCxnSpPr>
        <p:spPr>
          <a:xfrm flipH="1">
            <a:off x="997528" y="6439200"/>
            <a:ext cx="3788228" cy="123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0511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#1-3 </a:t>
            </a:r>
            <a:r>
              <a:rPr lang="en-US" altLang="ko-KR" sz="3200" dirty="0" smtClean="0">
                <a:solidFill>
                  <a:srgbClr val="0070C0"/>
                </a:solidFill>
                <a:latin typeface="+mj-ea"/>
              </a:rPr>
              <a:t>Preparations </a:t>
            </a:r>
            <a:r>
              <a:rPr lang="en-US" altLang="ko-KR" sz="3200" dirty="0" smtClean="0">
                <a:solidFill>
                  <a:srgbClr val="0070C0"/>
                </a:solidFill>
                <a:latin typeface="+mj-ea"/>
                <a:ea typeface="+mj-ea"/>
              </a:rPr>
              <a:t>for Clustering: </a:t>
            </a:r>
          </a:p>
          <a:p>
            <a:r>
              <a:rPr lang="en-US" altLang="ko-KR" sz="3200" dirty="0" err="1" smtClean="0">
                <a:solidFill>
                  <a:srgbClr val="0070C0"/>
                </a:solidFill>
                <a:latin typeface="+mj-ea"/>
                <a:ea typeface="+mj-ea"/>
              </a:rPr>
              <a:t>Kubernetes</a:t>
            </a:r>
            <a:r>
              <a:rPr lang="en-US" altLang="ko-KR" sz="3200" dirty="0" smtClean="0">
                <a:solidFill>
                  <a:srgbClr val="0070C0"/>
                </a:solidFill>
                <a:latin typeface="+mj-ea"/>
                <a:ea typeface="+mj-ea"/>
              </a:rPr>
              <a:t> Configuration</a:t>
            </a:r>
            <a:endParaRPr lang="ko-KR" altLang="en-US" sz="3200" dirty="0">
              <a:solidFill>
                <a:srgbClr val="0070C0"/>
              </a:solidFill>
              <a:latin typeface="+mj-ea"/>
              <a:ea typeface="+mj-ea"/>
            </a:endParaRPr>
          </a:p>
        </p:txBody>
      </p:sp>
      <p:sp>
        <p:nvSpPr>
          <p:cNvPr id="18" name="직사각형 17"/>
          <p:cNvSpPr/>
          <p:nvPr/>
        </p:nvSpPr>
        <p:spPr>
          <a:xfrm>
            <a:off x="24714" y="2137247"/>
            <a:ext cx="9119286" cy="126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234274" y="2137247"/>
            <a:ext cx="6772047" cy="1446550"/>
          </a:xfrm>
          <a:prstGeom prst="rect">
            <a:avLst/>
          </a:prstGeom>
          <a:noFill/>
        </p:spPr>
        <p:txBody>
          <a:bodyPr wrap="none" rtlCol="0">
            <a:spAutoFit/>
          </a:bodyPr>
          <a:lstStyle/>
          <a:p>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vi /</a:t>
            </a:r>
            <a:r>
              <a:rPr lang="en-US" altLang="ko-KR" dirty="0" err="1"/>
              <a:t>etc</a:t>
            </a:r>
            <a:r>
              <a:rPr lang="en-US" altLang="ko-KR" dirty="0"/>
              <a:t>/</a:t>
            </a:r>
            <a:r>
              <a:rPr lang="en-US" altLang="ko-KR" dirty="0" err="1"/>
              <a:t>systemd</a:t>
            </a:r>
            <a:r>
              <a:rPr lang="en-US" altLang="ko-KR" dirty="0"/>
              <a:t>/system/</a:t>
            </a:r>
            <a:r>
              <a:rPr lang="en-US" altLang="ko-KR" dirty="0" err="1"/>
              <a:t>kubelet.service.d</a:t>
            </a:r>
            <a:r>
              <a:rPr lang="en-US" altLang="ko-KR" dirty="0"/>
              <a:t>/10-kubeadm.conf</a:t>
            </a:r>
          </a:p>
          <a:p>
            <a:pPr marL="285750" indent="-285750">
              <a:buFont typeface="Wingdings" panose="05000000000000000000" pitchFamily="2" charset="2"/>
              <a:buChar char="à"/>
            </a:pPr>
            <a:r>
              <a:rPr lang="en-US" altLang="ko-KR" i="1" dirty="0">
                <a:sym typeface="Wingdings" panose="05000000000000000000" pitchFamily="2" charset="2"/>
              </a:rPr>
              <a:t>Add [</a:t>
            </a:r>
            <a:r>
              <a:rPr lang="en-US" altLang="ko-KR" dirty="0">
                <a:sym typeface="Wingdings" panose="05000000000000000000" pitchFamily="2" charset="2"/>
              </a:rPr>
              <a:t> </a:t>
            </a:r>
            <a:r>
              <a:rPr lang="en-US" altLang="ko-KR" dirty="0">
                <a:solidFill>
                  <a:srgbClr val="FF0000"/>
                </a:solidFill>
                <a:sym typeface="Wingdings" panose="05000000000000000000" pitchFamily="2" charset="2"/>
              </a:rPr>
              <a:t>Environment="KUBELET_EXTRA_ARGS=--</a:t>
            </a:r>
            <a:r>
              <a:rPr lang="en-US" altLang="ko-KR" dirty="0">
                <a:solidFill>
                  <a:srgbClr val="FF0000"/>
                </a:solidFill>
                <a:sym typeface="Wingdings" panose="05000000000000000000" pitchFamily="2" charset="2"/>
              </a:rPr>
              <a:t>fail-swap-on=false" </a:t>
            </a:r>
            <a:r>
              <a:rPr lang="en-US" altLang="ko-KR" dirty="0">
                <a:sym typeface="Wingdings" panose="05000000000000000000" pitchFamily="2" charset="2"/>
              </a:rPr>
              <a:t>]</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daemon-reload</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restart </a:t>
            </a:r>
            <a:r>
              <a:rPr lang="en-US" altLang="ko-KR" dirty="0" err="1"/>
              <a:t>kubelet</a:t>
            </a:r>
            <a:endParaRPr lang="en-US" altLang="ko-KR" dirty="0"/>
          </a:p>
          <a:p>
            <a:endParaRPr lang="ko-KR" altLang="en-US" sz="1600" dirty="0"/>
          </a:p>
        </p:txBody>
      </p:sp>
      <p:sp>
        <p:nvSpPr>
          <p:cNvPr id="8" name="직사각형 7"/>
          <p:cNvSpPr/>
          <p:nvPr/>
        </p:nvSpPr>
        <p:spPr>
          <a:xfrm>
            <a:off x="120414" y="1179548"/>
            <a:ext cx="1415837" cy="369332"/>
          </a:xfrm>
          <a:prstGeom prst="rect">
            <a:avLst/>
          </a:prstGeom>
        </p:spPr>
        <p:txBody>
          <a:bodyPr wrap="none">
            <a:spAutoFit/>
          </a:bodyPr>
          <a:lstStyle/>
          <a:p>
            <a:r>
              <a:rPr lang="en-US" altLang="ko-KR" dirty="0" smtClean="0"/>
              <a:t>For </a:t>
            </a:r>
            <a:r>
              <a:rPr lang="en-US" altLang="ko-KR" b="1" dirty="0" smtClean="0">
                <a:solidFill>
                  <a:srgbClr val="FF0000"/>
                </a:solidFill>
              </a:rPr>
              <a:t>All NUCs</a:t>
            </a:r>
            <a:r>
              <a:rPr lang="en-US" altLang="ko-KR" dirty="0" smtClean="0"/>
              <a:t> </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0" y="5637695"/>
            <a:ext cx="9119286" cy="90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10" name="TextBox 9"/>
          <p:cNvSpPr txBox="1"/>
          <p:nvPr/>
        </p:nvSpPr>
        <p:spPr>
          <a:xfrm>
            <a:off x="234274" y="5673159"/>
            <a:ext cx="8885012" cy="923330"/>
          </a:xfrm>
          <a:prstGeom prst="rect">
            <a:avLst/>
          </a:prstGeom>
          <a:noFill/>
        </p:spPr>
        <p:txBody>
          <a:bodyPr wrap="square" rtlCol="0">
            <a:spAutoFit/>
          </a:bodyPr>
          <a:lstStyle/>
          <a:p>
            <a:r>
              <a:rPr lang="en-US" altLang="ko-KR" dirty="0" smtClean="0">
                <a:solidFill>
                  <a:srgbClr val="FF0000"/>
                </a:solidFill>
              </a:rPr>
              <a:t>$</a:t>
            </a:r>
            <a:r>
              <a:rPr lang="en-US" altLang="ko-KR" sz="1600" dirty="0" smtClean="0"/>
              <a:t> </a:t>
            </a:r>
            <a:r>
              <a:rPr lang="en-US" altLang="ko-KR" sz="1600" dirty="0" err="1" smtClean="0"/>
              <a:t>sudo</a:t>
            </a:r>
            <a:r>
              <a:rPr lang="en-US" altLang="ko-KR" sz="1600" dirty="0" smtClean="0"/>
              <a:t> </a:t>
            </a:r>
            <a:r>
              <a:rPr lang="en-US" altLang="ko-KR" sz="1600" dirty="0" err="1"/>
              <a:t>swapoff</a:t>
            </a:r>
            <a:r>
              <a:rPr lang="en-US" altLang="ko-KR" sz="1600" dirty="0"/>
              <a:t> -a </a:t>
            </a:r>
          </a:p>
          <a:p>
            <a:r>
              <a:rPr lang="en-US" altLang="ko-KR" b="1" dirty="0"/>
              <a:t>Run the following command to update </a:t>
            </a:r>
            <a:r>
              <a:rPr lang="en-US" altLang="ko-KR" b="1" dirty="0" err="1"/>
              <a:t>fstab</a:t>
            </a:r>
            <a:r>
              <a:rPr lang="en-US" altLang="ko-KR" b="1" dirty="0"/>
              <a:t> so that swap remains disabled after a reboot.</a:t>
            </a:r>
          </a:p>
          <a:p>
            <a:r>
              <a:rPr lang="en-US" altLang="ko-KR" dirty="0" smtClean="0">
                <a:solidFill>
                  <a:srgbClr val="FF0000"/>
                </a:solidFill>
              </a:rPr>
              <a:t>$</a:t>
            </a:r>
            <a:r>
              <a:rPr lang="en-US" altLang="ko-KR" sz="1600" dirty="0" smtClean="0"/>
              <a:t> </a:t>
            </a:r>
            <a:r>
              <a:rPr lang="en-US" altLang="ko-KR" sz="1600" dirty="0" err="1" smtClean="0"/>
              <a:t>sudo</a:t>
            </a:r>
            <a:r>
              <a:rPr lang="en-US" altLang="ko-KR" sz="1600" dirty="0" smtClean="0"/>
              <a:t> </a:t>
            </a:r>
            <a:r>
              <a:rPr lang="en-US" altLang="ko-KR" sz="1600" dirty="0" err="1"/>
              <a:t>sed</a:t>
            </a:r>
            <a:r>
              <a:rPr lang="en-US" altLang="ko-KR" sz="1600" dirty="0"/>
              <a:t> -</a:t>
            </a:r>
            <a:r>
              <a:rPr lang="en-US" altLang="ko-KR" sz="1600" dirty="0" err="1"/>
              <a:t>i</a:t>
            </a:r>
            <a:r>
              <a:rPr lang="en-US" altLang="ko-KR" sz="1600" dirty="0"/>
              <a:t> '/ swap / s/^\(.*\)$/#\1/g' /</a:t>
            </a:r>
            <a:r>
              <a:rPr lang="en-US" altLang="ko-KR" sz="1600" dirty="0" err="1"/>
              <a:t>etc</a:t>
            </a:r>
            <a:r>
              <a:rPr lang="en-US" altLang="ko-KR" sz="1600" dirty="0"/>
              <a:t>/</a:t>
            </a:r>
            <a:r>
              <a:rPr lang="en-US" altLang="ko-KR" sz="1600" dirty="0" err="1"/>
              <a:t>fstab</a:t>
            </a:r>
            <a:endParaRPr lang="en-US" altLang="ko-KR" sz="1600" dirty="0"/>
          </a:p>
        </p:txBody>
      </p:sp>
      <p:grpSp>
        <p:nvGrpSpPr>
          <p:cNvPr id="13" name="그룹 12"/>
          <p:cNvGrpSpPr/>
          <p:nvPr/>
        </p:nvGrpSpPr>
        <p:grpSpPr>
          <a:xfrm>
            <a:off x="221954" y="3509206"/>
            <a:ext cx="7965857" cy="1531256"/>
            <a:chOff x="221954" y="2977244"/>
            <a:chExt cx="7965857" cy="1531256"/>
          </a:xfrm>
        </p:grpSpPr>
        <p:pic>
          <p:nvPicPr>
            <p:cNvPr id="14" name="그림 13"/>
            <p:cNvPicPr>
              <a:picLocks noChangeAspect="1"/>
            </p:cNvPicPr>
            <p:nvPr/>
          </p:nvPicPr>
          <p:blipFill rotWithShape="1">
            <a:blip r:embed="rId4"/>
            <a:srcRect b="30093"/>
            <a:stretch/>
          </p:blipFill>
          <p:spPr>
            <a:xfrm>
              <a:off x="221954" y="2977244"/>
              <a:ext cx="7965857" cy="1531256"/>
            </a:xfrm>
            <a:prstGeom prst="rect">
              <a:avLst/>
            </a:prstGeom>
          </p:spPr>
        </p:pic>
        <p:sp>
          <p:nvSpPr>
            <p:cNvPr id="15" name="직사각형 14"/>
            <p:cNvSpPr/>
            <p:nvPr/>
          </p:nvSpPr>
          <p:spPr>
            <a:xfrm>
              <a:off x="234274" y="3933128"/>
              <a:ext cx="3159895" cy="175969"/>
            </a:xfrm>
            <a:prstGeom prst="rect">
              <a:avLst/>
            </a:prstGeom>
            <a:noFill/>
            <a:ln w="1905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en-US" altLang="ko-KR"/>
            </a:p>
          </p:txBody>
        </p:sp>
        <p:sp>
          <p:nvSpPr>
            <p:cNvPr id="17" name="TextBox 16"/>
            <p:cNvSpPr txBox="1"/>
            <p:nvPr/>
          </p:nvSpPr>
          <p:spPr>
            <a:xfrm>
              <a:off x="3406489" y="3855108"/>
              <a:ext cx="2337499" cy="369332"/>
            </a:xfrm>
            <a:prstGeom prst="rect">
              <a:avLst/>
            </a:prstGeom>
            <a:noFill/>
          </p:spPr>
          <p:txBody>
            <a:bodyPr wrap="none" rtlCol="0">
              <a:spAutoFit/>
            </a:bodyPr>
            <a:lstStyle/>
            <a:p>
              <a:r>
                <a:rPr lang="en-US" altLang="ko-KR" dirty="0" smtClean="0">
                  <a:solidFill>
                    <a:srgbClr val="FF0000"/>
                  </a:solidFill>
                </a:rPr>
                <a:t>Add the line like this</a:t>
              </a:r>
              <a:endParaRPr lang="ko-KR" altLang="en-US" dirty="0">
                <a:solidFill>
                  <a:srgbClr val="FF0000"/>
                </a:solidFill>
              </a:endParaRPr>
            </a:p>
          </p:txBody>
        </p:sp>
      </p:grpSp>
      <p:sp>
        <p:nvSpPr>
          <p:cNvPr id="19" name="TextBox 18"/>
          <p:cNvSpPr txBox="1"/>
          <p:nvPr/>
        </p:nvSpPr>
        <p:spPr>
          <a:xfrm>
            <a:off x="136294" y="5304712"/>
            <a:ext cx="5713872" cy="369332"/>
          </a:xfrm>
          <a:prstGeom prst="rect">
            <a:avLst/>
          </a:prstGeom>
          <a:noFill/>
        </p:spPr>
        <p:txBody>
          <a:bodyPr wrap="none" rtlCol="0">
            <a:spAutoFit/>
          </a:bodyPr>
          <a:lstStyle/>
          <a:p>
            <a:r>
              <a:rPr lang="en-US" altLang="ko-KR" b="1" dirty="0" smtClean="0"/>
              <a:t>Run </a:t>
            </a:r>
            <a:r>
              <a:rPr lang="en-US" altLang="ko-KR" b="1" dirty="0"/>
              <a:t>the following command to disable swap immediately.</a:t>
            </a:r>
            <a:endParaRPr lang="ko-KR" altLang="en-US" b="1" dirty="0"/>
          </a:p>
        </p:txBody>
      </p:sp>
      <p:sp>
        <p:nvSpPr>
          <p:cNvPr id="2" name="직사각형 1"/>
          <p:cNvSpPr/>
          <p:nvPr/>
        </p:nvSpPr>
        <p:spPr>
          <a:xfrm>
            <a:off x="120414" y="1440131"/>
            <a:ext cx="7206707" cy="646331"/>
          </a:xfrm>
          <a:prstGeom prst="rect">
            <a:avLst/>
          </a:prstGeom>
        </p:spPr>
        <p:txBody>
          <a:bodyPr wrap="square">
            <a:spAutoFit/>
          </a:bodyPr>
          <a:lstStyle/>
          <a:p>
            <a:r>
              <a:rPr lang="en-US" altLang="ko-KR" b="1" dirty="0"/>
              <a:t>If swap is not disabled, </a:t>
            </a:r>
            <a:r>
              <a:rPr lang="en-US" altLang="ko-KR" b="1" dirty="0" err="1"/>
              <a:t>kubelet</a:t>
            </a:r>
            <a:r>
              <a:rPr lang="en-US" altLang="ko-KR" b="1" dirty="0"/>
              <a:t> service will not start on the masters and </a:t>
            </a:r>
            <a:r>
              <a:rPr lang="en-US" altLang="ko-KR" b="1" dirty="0" smtClean="0"/>
              <a:t>nodes. First</a:t>
            </a:r>
            <a:r>
              <a:rPr lang="en-US" altLang="ko-KR" b="1" dirty="0"/>
              <a:t>, you need to edit </a:t>
            </a:r>
            <a:r>
              <a:rPr lang="en-US" altLang="ko-KR" b="1" dirty="0" err="1"/>
              <a:t>kubernetes</a:t>
            </a:r>
            <a:r>
              <a:rPr lang="en-US" altLang="ko-KR" b="1" dirty="0"/>
              <a:t> configure file </a:t>
            </a:r>
            <a:endParaRPr lang="ko-KR" altLang="en-US" b="1" dirty="0"/>
          </a:p>
        </p:txBody>
      </p:sp>
      <p:sp>
        <p:nvSpPr>
          <p:cNvPr id="20" name="직사각형 19"/>
          <p:cNvSpPr/>
          <p:nvPr/>
        </p:nvSpPr>
        <p:spPr>
          <a:xfrm>
            <a:off x="136294" y="5075926"/>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Tree>
    <p:extLst>
      <p:ext uri="{BB962C8B-B14F-4D97-AF65-F5344CB8AC3E}">
        <p14:creationId xmlns:p14="http://schemas.microsoft.com/office/powerpoint/2010/main" val="24747085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#2-1 Clustering: </a:t>
            </a:r>
          </a:p>
          <a:p>
            <a:r>
              <a:rPr lang="en-US" altLang="ko-KR" sz="3200" dirty="0" smtClean="0">
                <a:solidFill>
                  <a:srgbClr val="0070C0"/>
                </a:solidFill>
                <a:latin typeface="+mj-ea"/>
                <a:ea typeface="+mj-ea"/>
              </a:rPr>
              <a:t>Running </a:t>
            </a:r>
            <a:r>
              <a:rPr lang="en-US" altLang="ko-KR" sz="3200" dirty="0" err="1" smtClean="0">
                <a:solidFill>
                  <a:srgbClr val="0070C0"/>
                </a:solidFill>
                <a:latin typeface="+mj-ea"/>
                <a:ea typeface="+mj-ea"/>
              </a:rPr>
              <a:t>Kubernetes</a:t>
            </a:r>
            <a:r>
              <a:rPr lang="en-US" altLang="ko-KR" sz="3200" dirty="0" smtClean="0">
                <a:solidFill>
                  <a:srgbClr val="0070C0"/>
                </a:solidFill>
                <a:latin typeface="+mj-ea"/>
                <a:ea typeface="+mj-ea"/>
              </a:rPr>
              <a:t> Master</a:t>
            </a:r>
            <a:endParaRPr lang="ko-KR" altLang="en-US" sz="3200" dirty="0">
              <a:solidFill>
                <a:srgbClr val="0070C0"/>
              </a:solidFill>
              <a:latin typeface="+mj-ea"/>
              <a:ea typeface="+mj-ea"/>
            </a:endParaRPr>
          </a:p>
        </p:txBody>
      </p:sp>
      <p:sp>
        <p:nvSpPr>
          <p:cNvPr id="18" name="직사각형 17"/>
          <p:cNvSpPr/>
          <p:nvPr/>
        </p:nvSpPr>
        <p:spPr>
          <a:xfrm>
            <a:off x="15855" y="1625026"/>
            <a:ext cx="9119286" cy="126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234274" y="1652668"/>
            <a:ext cx="4788490" cy="1200329"/>
          </a:xfrm>
          <a:prstGeom prst="rect">
            <a:avLst/>
          </a:prstGeom>
          <a:noFill/>
        </p:spPr>
        <p:txBody>
          <a:bodyPr wrap="none" rtlCol="0">
            <a:spAutoFit/>
          </a:bodyPr>
          <a:lstStyle/>
          <a:p>
            <a:r>
              <a:rPr lang="en-US" altLang="ko-KR" dirty="0">
                <a:solidFill>
                  <a:srgbClr val="FF0000"/>
                </a:solidFill>
                <a:latin typeface="맑은 고딕 (본문)"/>
                <a:cs typeface="Times New Roman" panose="02020603050405020304" pitchFamily="18" charset="0"/>
              </a:rPr>
              <a:t>$</a:t>
            </a:r>
            <a:r>
              <a:rPr lang="en-US" altLang="ko-KR" sz="1600" dirty="0" smtClean="0">
                <a:solidFill>
                  <a:srgbClr val="FF0000"/>
                </a:solidFill>
                <a:latin typeface="맑은 고딕 (본문)"/>
                <a:cs typeface="Times New Roman" panose="02020603050405020304" pitchFamily="18" charset="0"/>
              </a:rPr>
              <a:t> </a:t>
            </a:r>
            <a:r>
              <a:rPr lang="en-US" altLang="ko-KR" dirty="0" err="1"/>
              <a:t>sudo</a:t>
            </a:r>
            <a:r>
              <a:rPr lang="en-US" altLang="ko-KR" dirty="0"/>
              <a:t> </a:t>
            </a:r>
            <a:r>
              <a:rPr lang="en-US" altLang="ko-KR" dirty="0" err="1"/>
              <a:t>systemctl</a:t>
            </a:r>
            <a:r>
              <a:rPr lang="en-US" altLang="ko-KR" dirty="0"/>
              <a:t> daemon-reload</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restart </a:t>
            </a:r>
            <a:r>
              <a:rPr lang="en-US" altLang="ko-KR" dirty="0" err="1"/>
              <a:t>kubelet</a:t>
            </a:r>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kubeadm</a:t>
            </a:r>
            <a:r>
              <a:rPr lang="en-US" altLang="ko-KR" dirty="0"/>
              <a:t> reset</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kubeadm</a:t>
            </a:r>
            <a:r>
              <a:rPr lang="en-US" altLang="ko-KR" dirty="0"/>
              <a:t> </a:t>
            </a:r>
            <a:r>
              <a:rPr lang="en-US" altLang="ko-KR" dirty="0" err="1"/>
              <a:t>init</a:t>
            </a:r>
            <a:r>
              <a:rPr lang="en-US" altLang="ko-KR" dirty="0"/>
              <a:t> </a:t>
            </a:r>
            <a:r>
              <a:rPr lang="en-US" altLang="ko-KR" dirty="0" smtClean="0"/>
              <a:t> --ignore-preflight-errors=all</a:t>
            </a:r>
            <a:endParaRPr lang="ko-KR" altLang="en-US" sz="1600" dirty="0"/>
          </a:p>
        </p:txBody>
      </p:sp>
      <p:sp>
        <p:nvSpPr>
          <p:cNvPr id="8" name="직사각형 7"/>
          <p:cNvSpPr/>
          <p:nvPr/>
        </p:nvSpPr>
        <p:spPr>
          <a:xfrm>
            <a:off x="57150" y="1250084"/>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20938" y="5596943"/>
            <a:ext cx="9119286" cy="90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0" name="TextBox 19"/>
          <p:cNvSpPr txBox="1"/>
          <p:nvPr/>
        </p:nvSpPr>
        <p:spPr>
          <a:xfrm>
            <a:off x="221954" y="5640685"/>
            <a:ext cx="5196935" cy="861774"/>
          </a:xfrm>
          <a:prstGeom prst="rect">
            <a:avLst/>
          </a:prstGeom>
          <a:noFill/>
        </p:spPr>
        <p:txBody>
          <a:bodyPr wrap="none" rtlCol="0">
            <a:spAutoFit/>
          </a:bodyPr>
          <a:lstStyle/>
          <a:p>
            <a:r>
              <a:rPr lang="en-US" altLang="ko-KR" sz="1600" dirty="0" err="1"/>
              <a:t>mkdir</a:t>
            </a:r>
            <a:r>
              <a:rPr lang="en-US" altLang="ko-KR" sz="1600" dirty="0"/>
              <a:t> -p $HOME/.</a:t>
            </a:r>
            <a:r>
              <a:rPr lang="en-US" altLang="ko-KR" sz="1600" dirty="0" err="1"/>
              <a:t>kube</a:t>
            </a:r>
            <a:endParaRPr lang="en-US" altLang="ko-KR" sz="1600" dirty="0"/>
          </a:p>
          <a:p>
            <a:r>
              <a:rPr lang="en-US" altLang="ko-KR" sz="1600" dirty="0" err="1"/>
              <a:t>sudo</a:t>
            </a:r>
            <a:r>
              <a:rPr lang="en-US" altLang="ko-KR" sz="1600" dirty="0"/>
              <a:t> </a:t>
            </a:r>
            <a:r>
              <a:rPr lang="en-US" altLang="ko-KR" sz="1600" dirty="0" err="1"/>
              <a:t>cp</a:t>
            </a:r>
            <a:r>
              <a:rPr lang="en-US" altLang="ko-KR" sz="1600" dirty="0"/>
              <a:t> -</a:t>
            </a:r>
            <a:r>
              <a:rPr lang="en-US" altLang="ko-KR" sz="1600" dirty="0" err="1"/>
              <a:t>i</a:t>
            </a:r>
            <a:r>
              <a:rPr lang="en-US" altLang="ko-KR" sz="1600" dirty="0"/>
              <a:t> /</a:t>
            </a:r>
            <a:r>
              <a:rPr lang="en-US" altLang="ko-KR" sz="1600" dirty="0" err="1"/>
              <a:t>etc</a:t>
            </a:r>
            <a:r>
              <a:rPr lang="en-US" altLang="ko-KR" sz="1600" dirty="0"/>
              <a:t>/</a:t>
            </a:r>
            <a:r>
              <a:rPr lang="en-US" altLang="ko-KR" sz="1600" dirty="0" err="1"/>
              <a:t>kubernetes</a:t>
            </a:r>
            <a:r>
              <a:rPr lang="en-US" altLang="ko-KR" sz="1600" dirty="0"/>
              <a:t>/</a:t>
            </a:r>
            <a:r>
              <a:rPr lang="en-US" altLang="ko-KR" sz="1600" dirty="0" err="1"/>
              <a:t>admin.conf</a:t>
            </a:r>
            <a:r>
              <a:rPr lang="en-US" altLang="ko-KR" sz="1600" dirty="0"/>
              <a:t> $HOME/.</a:t>
            </a:r>
            <a:r>
              <a:rPr lang="en-US" altLang="ko-KR" sz="1600" dirty="0" err="1"/>
              <a:t>kube</a:t>
            </a:r>
            <a:r>
              <a:rPr lang="en-US" altLang="ko-KR" sz="1600" dirty="0"/>
              <a:t>/</a:t>
            </a:r>
            <a:r>
              <a:rPr lang="en-US" altLang="ko-KR" sz="1600" dirty="0" err="1"/>
              <a:t>config</a:t>
            </a:r>
            <a:endParaRPr lang="en-US" altLang="ko-KR" sz="1600" dirty="0"/>
          </a:p>
          <a:p>
            <a:r>
              <a:rPr lang="en-US" altLang="ko-KR" sz="1600" dirty="0" err="1"/>
              <a:t>sudo</a:t>
            </a:r>
            <a:r>
              <a:rPr lang="en-US" altLang="ko-KR" sz="1600" dirty="0"/>
              <a:t> </a:t>
            </a:r>
            <a:r>
              <a:rPr lang="en-US" altLang="ko-KR" sz="1600" dirty="0" err="1"/>
              <a:t>chown</a:t>
            </a:r>
            <a:r>
              <a:rPr lang="en-US" altLang="ko-KR" sz="1600" dirty="0"/>
              <a:t> $(id -u):$(id -g) $HOME/.</a:t>
            </a:r>
            <a:r>
              <a:rPr lang="en-US" altLang="ko-KR" sz="1600" dirty="0" err="1"/>
              <a:t>kube</a:t>
            </a:r>
            <a:r>
              <a:rPr lang="en-US" altLang="ko-KR" sz="1600" dirty="0"/>
              <a:t>/</a:t>
            </a:r>
            <a:r>
              <a:rPr lang="en-US" altLang="ko-KR" sz="1600" dirty="0" err="1"/>
              <a:t>config</a:t>
            </a:r>
            <a:endParaRPr lang="en-US" altLang="ko-KR" sz="1600" dirty="0"/>
          </a:p>
        </p:txBody>
      </p:sp>
      <p:sp>
        <p:nvSpPr>
          <p:cNvPr id="21" name="TextBox 20"/>
          <p:cNvSpPr txBox="1"/>
          <p:nvPr/>
        </p:nvSpPr>
        <p:spPr>
          <a:xfrm>
            <a:off x="69586" y="4945096"/>
            <a:ext cx="6671955" cy="646331"/>
          </a:xfrm>
          <a:prstGeom prst="rect">
            <a:avLst/>
          </a:prstGeom>
          <a:noFill/>
        </p:spPr>
        <p:txBody>
          <a:bodyPr wrap="none" rtlCol="0">
            <a:spAutoFit/>
          </a:bodyPr>
          <a:lstStyle/>
          <a:p>
            <a:r>
              <a:rPr lang="en-US" altLang="ko-KR" b="1" dirty="0" smtClean="0"/>
              <a:t>Run these commands to make </a:t>
            </a:r>
            <a:r>
              <a:rPr lang="en-US" altLang="ko-KR" b="1" dirty="0" err="1" smtClean="0"/>
              <a:t>kubectl</a:t>
            </a:r>
            <a:r>
              <a:rPr lang="en-US" altLang="ko-KR" b="1" dirty="0" smtClean="0"/>
              <a:t> work </a:t>
            </a:r>
            <a:r>
              <a:rPr lang="en-US" altLang="ko-KR" b="1" dirty="0" smtClean="0">
                <a:solidFill>
                  <a:srgbClr val="FF0000"/>
                </a:solidFill>
              </a:rPr>
              <a:t>for your non-root user.</a:t>
            </a:r>
          </a:p>
          <a:p>
            <a:r>
              <a:rPr lang="en-US" altLang="ko-KR" b="1" dirty="0" smtClean="0"/>
              <a:t>When you run these commands, </a:t>
            </a:r>
            <a:r>
              <a:rPr lang="en-US" altLang="ko-KR" b="1" dirty="0"/>
              <a:t>m</a:t>
            </a:r>
            <a:r>
              <a:rPr lang="en-US" altLang="ko-KR" b="1" dirty="0" smtClean="0"/>
              <a:t>ake sure that you are not in root</a:t>
            </a:r>
            <a:r>
              <a:rPr lang="en-US" altLang="ko-KR" b="1" dirty="0" smtClean="0">
                <a:solidFill>
                  <a:srgbClr val="FF0000"/>
                </a:solidFill>
              </a:rPr>
              <a:t> </a:t>
            </a:r>
            <a:endParaRPr lang="ko-KR" altLang="en-US" b="1" dirty="0">
              <a:solidFill>
                <a:srgbClr val="FF0000"/>
              </a:solidFill>
            </a:endParaRPr>
          </a:p>
        </p:txBody>
      </p:sp>
      <p:sp>
        <p:nvSpPr>
          <p:cNvPr id="22" name="TextBox 21"/>
          <p:cNvSpPr txBox="1"/>
          <p:nvPr/>
        </p:nvSpPr>
        <p:spPr>
          <a:xfrm>
            <a:off x="343906" y="4192315"/>
            <a:ext cx="7380738" cy="369332"/>
          </a:xfrm>
          <a:prstGeom prst="rect">
            <a:avLst/>
          </a:prstGeom>
          <a:noFill/>
        </p:spPr>
        <p:txBody>
          <a:bodyPr wrap="none" rtlCol="0">
            <a:spAutoFit/>
          </a:bodyPr>
          <a:lstStyle/>
          <a:p>
            <a:r>
              <a:rPr lang="en-US" altLang="ko-KR" b="1" dirty="0" smtClean="0"/>
              <a:t>You need to copy the command for joining </a:t>
            </a:r>
            <a:r>
              <a:rPr lang="en-US" altLang="ko-KR" b="1" dirty="0" err="1" smtClean="0"/>
              <a:t>kubernetes</a:t>
            </a:r>
            <a:r>
              <a:rPr lang="en-US" altLang="ko-KR" b="1" dirty="0" smtClean="0"/>
              <a:t> nodes (NUC2, NUC3)</a:t>
            </a:r>
            <a:endParaRPr lang="ko-KR" altLang="en-US" b="1" dirty="0"/>
          </a:p>
        </p:txBody>
      </p:sp>
      <p:pic>
        <p:nvPicPr>
          <p:cNvPr id="2" name="그림 1"/>
          <p:cNvPicPr>
            <a:picLocks noChangeAspect="1"/>
          </p:cNvPicPr>
          <p:nvPr/>
        </p:nvPicPr>
        <p:blipFill rotWithShape="1">
          <a:blip r:embed="rId4"/>
          <a:srcRect t="61071"/>
          <a:stretch/>
        </p:blipFill>
        <p:spPr>
          <a:xfrm>
            <a:off x="859856" y="3160572"/>
            <a:ext cx="5973640" cy="1037828"/>
          </a:xfrm>
          <a:prstGeom prst="rect">
            <a:avLst/>
          </a:prstGeom>
        </p:spPr>
      </p:pic>
      <p:sp>
        <p:nvSpPr>
          <p:cNvPr id="23" name="직사각형 22"/>
          <p:cNvSpPr/>
          <p:nvPr/>
        </p:nvSpPr>
        <p:spPr>
          <a:xfrm>
            <a:off x="805774" y="3660551"/>
            <a:ext cx="6027722" cy="531764"/>
          </a:xfrm>
          <a:prstGeom prst="rect">
            <a:avLst/>
          </a:prstGeom>
          <a:noFill/>
          <a:ln w="3810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en-US" altLang="ko-KR"/>
          </a:p>
        </p:txBody>
      </p:sp>
      <p:sp>
        <p:nvSpPr>
          <p:cNvPr id="3" name="직사각형 2"/>
          <p:cNvSpPr/>
          <p:nvPr/>
        </p:nvSpPr>
        <p:spPr>
          <a:xfrm>
            <a:off x="2141220" y="3684946"/>
            <a:ext cx="708660" cy="134669"/>
          </a:xfrm>
          <a:prstGeom prst="rect">
            <a:avLst/>
          </a:prstGeom>
          <a:solidFill>
            <a:srgbClr val="300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69586" y="4724079"/>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Tree>
    <p:extLst>
      <p:ext uri="{BB962C8B-B14F-4D97-AF65-F5344CB8AC3E}">
        <p14:creationId xmlns:p14="http://schemas.microsoft.com/office/powerpoint/2010/main" val="3302031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#2-2 Clustering: </a:t>
            </a:r>
          </a:p>
          <a:p>
            <a:r>
              <a:rPr lang="en-US" altLang="ko-KR" sz="3200" dirty="0" smtClean="0">
                <a:solidFill>
                  <a:srgbClr val="0070C0"/>
                </a:solidFill>
                <a:latin typeface="+mj-ea"/>
                <a:ea typeface="+mj-ea"/>
              </a:rPr>
              <a:t>Joining k8s nodes to k8s master</a:t>
            </a:r>
            <a:endParaRPr lang="ko-KR" altLang="en-US" sz="3200" dirty="0">
              <a:solidFill>
                <a:srgbClr val="0070C0"/>
              </a:solidFill>
              <a:latin typeface="+mj-ea"/>
              <a:ea typeface="+mj-ea"/>
            </a:endParaRPr>
          </a:p>
        </p:txBody>
      </p:sp>
      <p:sp>
        <p:nvSpPr>
          <p:cNvPr id="18" name="직사각형 17"/>
          <p:cNvSpPr/>
          <p:nvPr/>
        </p:nvSpPr>
        <p:spPr>
          <a:xfrm>
            <a:off x="7780" y="1929826"/>
            <a:ext cx="9119286" cy="1836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154838" y="1958163"/>
            <a:ext cx="8585401" cy="1754326"/>
          </a:xfrm>
          <a:prstGeom prst="rect">
            <a:avLst/>
          </a:prstGeom>
          <a:noFill/>
        </p:spPr>
        <p:txBody>
          <a:bodyPr wrap="square" rtlCol="0">
            <a:spAutoFit/>
          </a:bodyPr>
          <a:lstStyle/>
          <a:p>
            <a:r>
              <a:rPr lang="en-US" altLang="ko-KR" dirty="0" smtClean="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daemon-reload</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restart </a:t>
            </a:r>
            <a:r>
              <a:rPr lang="en-US" altLang="ko-KR" dirty="0" err="1"/>
              <a:t>kubelet</a:t>
            </a:r>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kubeadm</a:t>
            </a:r>
            <a:r>
              <a:rPr lang="en-US" altLang="ko-KR" dirty="0"/>
              <a:t> </a:t>
            </a:r>
            <a:r>
              <a:rPr lang="en-US" altLang="ko-KR" dirty="0" smtClean="0"/>
              <a:t>reset</a:t>
            </a:r>
          </a:p>
          <a:p>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a:t>sudo</a:t>
            </a:r>
            <a:r>
              <a:rPr lang="en-US" altLang="ko-KR" dirty="0"/>
              <a:t> </a:t>
            </a:r>
            <a:r>
              <a:rPr lang="en-US" altLang="ko-KR" dirty="0" err="1"/>
              <a:t>kubeadm</a:t>
            </a:r>
            <a:r>
              <a:rPr lang="en-US" altLang="ko-KR" dirty="0"/>
              <a:t> </a:t>
            </a:r>
            <a:r>
              <a:rPr lang="en-US" altLang="ko-KR" dirty="0"/>
              <a:t>join </a:t>
            </a:r>
            <a:r>
              <a:rPr lang="en-US" altLang="ko-KR" b="1" dirty="0">
                <a:solidFill>
                  <a:srgbClr val="FF0000"/>
                </a:solidFill>
              </a:rPr>
              <a:t>NUC1</a:t>
            </a:r>
            <a:r>
              <a:rPr lang="en-US" altLang="ko-KR" dirty="0" smtClean="0"/>
              <a:t> </a:t>
            </a:r>
            <a:r>
              <a:rPr lang="en-US" altLang="ko-KR" b="1" dirty="0">
                <a:solidFill>
                  <a:srgbClr val="FF0000"/>
                </a:solidFill>
              </a:rPr>
              <a:t>IP</a:t>
            </a:r>
            <a:r>
              <a:rPr lang="en-US" altLang="ko-KR" dirty="0" smtClean="0"/>
              <a:t>:6443 </a:t>
            </a:r>
            <a:r>
              <a:rPr lang="en-US" altLang="ko-KR" dirty="0"/>
              <a:t>--token </a:t>
            </a:r>
            <a:r>
              <a:rPr lang="en-US" altLang="ko-KR" b="1" dirty="0">
                <a:solidFill>
                  <a:srgbClr val="FF0000"/>
                </a:solidFill>
              </a:rPr>
              <a:t>YOUR TOKEN</a:t>
            </a:r>
            <a:r>
              <a:rPr lang="en-US" altLang="ko-KR" dirty="0" smtClean="0"/>
              <a:t> </a:t>
            </a:r>
            <a:r>
              <a:rPr lang="en-US" altLang="ko-KR" dirty="0"/>
              <a:t>--</a:t>
            </a:r>
            <a:r>
              <a:rPr lang="en-US" altLang="ko-KR" dirty="0" smtClean="0"/>
              <a:t>discovery-token-ca-cert-hash </a:t>
            </a:r>
            <a:r>
              <a:rPr lang="en-US" altLang="ko-KR" b="1" dirty="0" smtClean="0">
                <a:solidFill>
                  <a:srgbClr val="FF0000"/>
                </a:solidFill>
              </a:rPr>
              <a:t>YOUR HASH</a:t>
            </a:r>
            <a:r>
              <a:rPr lang="en-US" altLang="ko-KR" dirty="0" smtClean="0"/>
              <a:t> --ignore-preflight-errors=all  </a:t>
            </a:r>
            <a:r>
              <a:rPr lang="en-US" altLang="ko-KR" dirty="0" smtClean="0">
                <a:solidFill>
                  <a:srgbClr val="FF0000"/>
                </a:solidFill>
                <a:sym typeface="Wingdings" panose="05000000000000000000" pitchFamily="2" charset="2"/>
              </a:rPr>
              <a:t> Paste the command you just copied</a:t>
            </a:r>
            <a:endParaRPr lang="ko-KR" altLang="en-US" sz="1600" dirty="0">
              <a:solidFill>
                <a:srgbClr val="FF0000"/>
              </a:solidFill>
            </a:endParaRPr>
          </a:p>
        </p:txBody>
      </p:sp>
      <p:sp>
        <p:nvSpPr>
          <p:cNvPr id="8" name="직사각형 7"/>
          <p:cNvSpPr/>
          <p:nvPr/>
        </p:nvSpPr>
        <p:spPr>
          <a:xfrm>
            <a:off x="102723" y="1542627"/>
            <a:ext cx="1738040" cy="369332"/>
          </a:xfrm>
          <a:prstGeom prst="rect">
            <a:avLst/>
          </a:prstGeom>
        </p:spPr>
        <p:txBody>
          <a:bodyPr wrap="none">
            <a:spAutoFit/>
          </a:bodyPr>
          <a:lstStyle/>
          <a:p>
            <a:r>
              <a:rPr lang="en-US" altLang="ko-KR" dirty="0" smtClean="0"/>
              <a:t>For </a:t>
            </a:r>
            <a:r>
              <a:rPr lang="en-US" altLang="ko-KR" b="1" dirty="0" smtClean="0">
                <a:solidFill>
                  <a:srgbClr val="FF0000"/>
                </a:solidFill>
              </a:rPr>
              <a:t>NUC2, NUC3</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0" y="5509150"/>
            <a:ext cx="9119286" cy="54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1" name="TextBox 20"/>
          <p:cNvSpPr txBox="1"/>
          <p:nvPr/>
        </p:nvSpPr>
        <p:spPr>
          <a:xfrm>
            <a:off x="0" y="4935689"/>
            <a:ext cx="2637453" cy="369332"/>
          </a:xfrm>
          <a:prstGeom prst="rect">
            <a:avLst/>
          </a:prstGeom>
          <a:noFill/>
        </p:spPr>
        <p:txBody>
          <a:bodyPr wrap="none" rtlCol="0">
            <a:spAutoFit/>
          </a:bodyPr>
          <a:lstStyle/>
          <a:p>
            <a:r>
              <a:rPr lang="en-US" altLang="ko-KR" dirty="0"/>
              <a:t>Check all nodes are joined</a:t>
            </a:r>
          </a:p>
        </p:txBody>
      </p:sp>
      <p:sp>
        <p:nvSpPr>
          <p:cNvPr id="22" name="TextBox 21"/>
          <p:cNvSpPr txBox="1"/>
          <p:nvPr/>
        </p:nvSpPr>
        <p:spPr>
          <a:xfrm>
            <a:off x="154838" y="5594484"/>
            <a:ext cx="1949893" cy="369332"/>
          </a:xfrm>
          <a:prstGeom prst="rect">
            <a:avLst/>
          </a:prstGeom>
          <a:noFill/>
        </p:spPr>
        <p:txBody>
          <a:bodyPr wrap="none" rtlCol="0">
            <a:spAutoFit/>
          </a:bodyPr>
          <a:lstStyle/>
          <a:p>
            <a:r>
              <a:rPr lang="en-US" altLang="ko-KR" dirty="0" smtClean="0">
                <a:solidFill>
                  <a:srgbClr val="FF0000"/>
                </a:solidFill>
                <a:latin typeface="맑은 고딕 (본문)"/>
                <a:cs typeface="Times New Roman" panose="02020603050405020304" pitchFamily="18" charset="0"/>
              </a:rPr>
              <a:t>$</a:t>
            </a:r>
            <a:r>
              <a:rPr lang="en-US" altLang="ko-KR" sz="1600" dirty="0" smtClean="0">
                <a:solidFill>
                  <a:srgbClr val="FF0000"/>
                </a:solidFill>
                <a:latin typeface="맑은 고딕 (본문)"/>
                <a:cs typeface="Times New Roman" panose="02020603050405020304" pitchFamily="18" charset="0"/>
              </a:rPr>
              <a:t> </a:t>
            </a:r>
            <a:r>
              <a:rPr lang="en-US" altLang="ko-KR" dirty="0" err="1"/>
              <a:t>kubectl</a:t>
            </a:r>
            <a:r>
              <a:rPr lang="en-US" altLang="ko-KR" dirty="0"/>
              <a:t> get node</a:t>
            </a:r>
          </a:p>
        </p:txBody>
      </p:sp>
      <p:sp>
        <p:nvSpPr>
          <p:cNvPr id="30" name="직사각형 29"/>
          <p:cNvSpPr/>
          <p:nvPr/>
        </p:nvSpPr>
        <p:spPr>
          <a:xfrm>
            <a:off x="7780" y="5180722"/>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
        <p:nvSpPr>
          <p:cNvPr id="2" name="TextBox 1"/>
          <p:cNvSpPr txBox="1"/>
          <p:nvPr/>
        </p:nvSpPr>
        <p:spPr>
          <a:xfrm>
            <a:off x="102723" y="1241671"/>
            <a:ext cx="6872331" cy="369332"/>
          </a:xfrm>
          <a:prstGeom prst="rect">
            <a:avLst/>
          </a:prstGeom>
          <a:noFill/>
        </p:spPr>
        <p:txBody>
          <a:bodyPr wrap="none" rtlCol="0">
            <a:spAutoFit/>
          </a:bodyPr>
          <a:lstStyle/>
          <a:p>
            <a:r>
              <a:rPr lang="en-US" altLang="ko-KR" dirty="0" smtClean="0"/>
              <a:t>You can join NUC2, NUC3 to k8s master(NUC1) by following commands </a:t>
            </a:r>
            <a:endParaRPr lang="ko-KR" altLang="en-US" dirty="0"/>
          </a:p>
        </p:txBody>
      </p:sp>
      <p:pic>
        <p:nvPicPr>
          <p:cNvPr id="3" name="그림 2"/>
          <p:cNvPicPr>
            <a:picLocks noChangeAspect="1"/>
          </p:cNvPicPr>
          <p:nvPr/>
        </p:nvPicPr>
        <p:blipFill rotWithShape="1">
          <a:blip r:embed="rId4"/>
          <a:srcRect b="2644"/>
          <a:stretch/>
        </p:blipFill>
        <p:spPr>
          <a:xfrm>
            <a:off x="1242674" y="3851160"/>
            <a:ext cx="6343650" cy="1001497"/>
          </a:xfrm>
          <a:prstGeom prst="rect">
            <a:avLst/>
          </a:prstGeom>
        </p:spPr>
      </p:pic>
      <p:pic>
        <p:nvPicPr>
          <p:cNvPr id="5" name="그림 4"/>
          <p:cNvPicPr>
            <a:picLocks noChangeAspect="1"/>
          </p:cNvPicPr>
          <p:nvPr/>
        </p:nvPicPr>
        <p:blipFill>
          <a:blip r:embed="rId5"/>
          <a:stretch>
            <a:fillRect/>
          </a:stretch>
        </p:blipFill>
        <p:spPr>
          <a:xfrm>
            <a:off x="1722507" y="6097000"/>
            <a:ext cx="3741934" cy="724788"/>
          </a:xfrm>
          <a:prstGeom prst="rect">
            <a:avLst/>
          </a:prstGeom>
        </p:spPr>
      </p:pic>
    </p:spTree>
    <p:extLst>
      <p:ext uri="{BB962C8B-B14F-4D97-AF65-F5344CB8AC3E}">
        <p14:creationId xmlns:p14="http://schemas.microsoft.com/office/powerpoint/2010/main" val="20317573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#2-3 Clustering: </a:t>
            </a:r>
          </a:p>
          <a:p>
            <a:r>
              <a:rPr lang="en-US" altLang="ko-KR" sz="3200" dirty="0" smtClean="0">
                <a:solidFill>
                  <a:srgbClr val="0070C0"/>
                </a:solidFill>
                <a:latin typeface="+mj-ea"/>
              </a:rPr>
              <a:t>k8s </a:t>
            </a:r>
            <a:r>
              <a:rPr lang="en-US" altLang="ko-KR" sz="3200" dirty="0" smtClean="0">
                <a:solidFill>
                  <a:srgbClr val="0070C0"/>
                </a:solidFill>
                <a:latin typeface="+mj-ea"/>
                <a:ea typeface="+mj-ea"/>
              </a:rPr>
              <a:t>Network Plugin </a:t>
            </a:r>
            <a:r>
              <a:rPr lang="en-US" altLang="ko-KR" sz="3200" dirty="0" smtClean="0">
                <a:solidFill>
                  <a:srgbClr val="0070C0"/>
                </a:solidFill>
                <a:latin typeface="+mj-ea"/>
              </a:rPr>
              <a:t>Installation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064" y="1274856"/>
            <a:ext cx="8280836" cy="1308050"/>
          </a:xfrm>
          <a:prstGeom prst="rect">
            <a:avLst/>
          </a:prstGeom>
          <a:noFill/>
        </p:spPr>
        <p:txBody>
          <a:bodyPr wrap="square" rtlCol="0">
            <a:spAutoFit/>
          </a:bodyPr>
          <a:lstStyle/>
          <a:p>
            <a:r>
              <a:rPr lang="en-US" altLang="ko-KR" b="1" dirty="0" smtClean="0"/>
              <a:t>You </a:t>
            </a:r>
            <a:r>
              <a:rPr lang="en-US" altLang="ko-KR" b="1" dirty="0"/>
              <a:t>MUST install a pod network add-on so that your pods </a:t>
            </a:r>
            <a:r>
              <a:rPr lang="en-US" altLang="ko-KR" b="1" dirty="0" smtClean="0"/>
              <a:t>can communicate </a:t>
            </a:r>
            <a:r>
              <a:rPr lang="en-US" altLang="ko-KR" b="1" dirty="0"/>
              <a:t>with each </a:t>
            </a:r>
            <a:r>
              <a:rPr lang="en-US" altLang="ko-KR" b="1" dirty="0" smtClean="0"/>
              <a:t>other. We will use Weave in this lab.</a:t>
            </a:r>
          </a:p>
          <a:p>
            <a:endParaRPr lang="en-US" altLang="ko-KR" sz="700" b="1" dirty="0" smtClean="0"/>
          </a:p>
          <a:p>
            <a:endParaRPr lang="en-US" altLang="ko-KR" b="1" dirty="0" smtClean="0"/>
          </a:p>
          <a:p>
            <a:r>
              <a:rPr lang="en-US" altLang="ko-KR" b="1" dirty="0" smtClean="0"/>
              <a:t>Install Weave (pod network add-on) </a:t>
            </a:r>
            <a:endParaRPr lang="ko-KR" altLang="en-US" b="1" dirty="0"/>
          </a:p>
        </p:txBody>
      </p:sp>
      <p:sp>
        <p:nvSpPr>
          <p:cNvPr id="19" name="TextBox 18"/>
          <p:cNvSpPr txBox="1"/>
          <p:nvPr/>
        </p:nvSpPr>
        <p:spPr>
          <a:xfrm>
            <a:off x="63064" y="3508220"/>
            <a:ext cx="4641655" cy="369332"/>
          </a:xfrm>
          <a:prstGeom prst="rect">
            <a:avLst/>
          </a:prstGeom>
          <a:noFill/>
        </p:spPr>
        <p:txBody>
          <a:bodyPr wrap="none" rtlCol="0">
            <a:spAutoFit/>
          </a:bodyPr>
          <a:lstStyle/>
          <a:p>
            <a:r>
              <a:rPr lang="en-US" altLang="ko-KR" b="1" dirty="0" smtClean="0"/>
              <a:t>Make sure Weave(network add-on) works</a:t>
            </a:r>
            <a:endParaRPr lang="ko-KR" altLang="en-US" b="1" dirty="0"/>
          </a:p>
        </p:txBody>
      </p:sp>
      <p:sp>
        <p:nvSpPr>
          <p:cNvPr id="2" name="직사각형 1"/>
          <p:cNvSpPr/>
          <p:nvPr/>
        </p:nvSpPr>
        <p:spPr>
          <a:xfrm>
            <a:off x="63064" y="1956681"/>
            <a:ext cx="1084015" cy="369332"/>
          </a:xfrm>
          <a:prstGeom prst="rect">
            <a:avLst/>
          </a:prstGeom>
        </p:spPr>
        <p:txBody>
          <a:bodyPr wrap="none">
            <a:spAutoFit/>
          </a:bodyPr>
          <a:lstStyle/>
          <a:p>
            <a:r>
              <a:rPr lang="en-US" altLang="ko-KR" dirty="0"/>
              <a:t>For </a:t>
            </a:r>
            <a:r>
              <a:rPr lang="en-US" altLang="ko-KR" b="1" dirty="0" smtClean="0">
                <a:solidFill>
                  <a:srgbClr val="FF0000"/>
                </a:solidFill>
              </a:rPr>
              <a:t>NUC1</a:t>
            </a:r>
            <a:endParaRPr lang="ko-KR" altLang="en-US" dirty="0"/>
          </a:p>
        </p:txBody>
      </p:sp>
      <p:pic>
        <p:nvPicPr>
          <p:cNvPr id="5" name="그림 4"/>
          <p:cNvPicPr>
            <a:picLocks noChangeAspect="1"/>
          </p:cNvPicPr>
          <p:nvPr/>
        </p:nvPicPr>
        <p:blipFill rotWithShape="1">
          <a:blip r:embed="rId4"/>
          <a:srcRect b="5946"/>
          <a:stretch/>
        </p:blipFill>
        <p:spPr>
          <a:xfrm>
            <a:off x="143142" y="4580107"/>
            <a:ext cx="4086225" cy="797318"/>
          </a:xfrm>
          <a:prstGeom prst="rect">
            <a:avLst/>
          </a:prstGeom>
        </p:spPr>
      </p:pic>
      <p:sp>
        <p:nvSpPr>
          <p:cNvPr id="28" name="직사각형 27"/>
          <p:cNvSpPr/>
          <p:nvPr/>
        </p:nvSpPr>
        <p:spPr>
          <a:xfrm>
            <a:off x="953254" y="4857842"/>
            <a:ext cx="534651" cy="5137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16142" y="3853743"/>
            <a:ext cx="9119286" cy="64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9" name="TextBox 28"/>
          <p:cNvSpPr txBox="1"/>
          <p:nvPr/>
        </p:nvSpPr>
        <p:spPr>
          <a:xfrm>
            <a:off x="217902" y="3854650"/>
            <a:ext cx="3944157" cy="646331"/>
          </a:xfrm>
          <a:prstGeom prst="rect">
            <a:avLst/>
          </a:prstGeom>
          <a:noFill/>
        </p:spPr>
        <p:txBody>
          <a:bodyPr wrap="none" rtlCol="0">
            <a:spAutoFit/>
          </a:bodyPr>
          <a:lstStyle/>
          <a:p>
            <a:r>
              <a:rPr lang="en-US" altLang="ko-KR" dirty="0" smtClean="0">
                <a:solidFill>
                  <a:srgbClr val="FF0000"/>
                </a:solidFill>
                <a:latin typeface="맑은 고딕 (본문)"/>
                <a:cs typeface="Times New Roman" panose="02020603050405020304" pitchFamily="18" charset="0"/>
              </a:rPr>
              <a:t>$</a:t>
            </a:r>
            <a:r>
              <a:rPr lang="en-US" altLang="ko-KR" sz="1600" dirty="0" smtClean="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get nodes</a:t>
            </a:r>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a:t>
            </a:r>
            <a:r>
              <a:rPr lang="en-US" altLang="ko-KR" dirty="0"/>
              <a:t>get </a:t>
            </a:r>
            <a:r>
              <a:rPr lang="en-US" altLang="ko-KR" dirty="0" err="1"/>
              <a:t>po</a:t>
            </a:r>
            <a:r>
              <a:rPr lang="en-US" altLang="ko-KR" dirty="0"/>
              <a:t> -</a:t>
            </a:r>
            <a:r>
              <a:rPr lang="en-US" altLang="ko-KR" dirty="0" smtClean="0"/>
              <a:t>n </a:t>
            </a:r>
            <a:r>
              <a:rPr lang="en-US" altLang="ko-KR" dirty="0" err="1"/>
              <a:t>kube</a:t>
            </a:r>
            <a:r>
              <a:rPr lang="en-US" altLang="ko-KR" dirty="0"/>
              <a:t>-system -o </a:t>
            </a:r>
            <a:r>
              <a:rPr lang="en-US" altLang="ko-KR" dirty="0" smtClean="0"/>
              <a:t>wide</a:t>
            </a:r>
            <a:endParaRPr lang="ko-KR" altLang="en-US" dirty="0"/>
          </a:p>
        </p:txBody>
      </p:sp>
      <p:sp>
        <p:nvSpPr>
          <p:cNvPr id="33" name="직사각형 32"/>
          <p:cNvSpPr/>
          <p:nvPr/>
        </p:nvSpPr>
        <p:spPr>
          <a:xfrm>
            <a:off x="9053" y="2541536"/>
            <a:ext cx="9119286" cy="756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a:solidFill>
                <a:srgbClr val="0070C0"/>
              </a:solidFill>
              <a:latin typeface="맑은 고딕 (본문)"/>
            </a:endParaRPr>
          </a:p>
        </p:txBody>
      </p:sp>
      <p:sp>
        <p:nvSpPr>
          <p:cNvPr id="34" name="TextBox 33"/>
          <p:cNvSpPr txBox="1"/>
          <p:nvPr/>
        </p:nvSpPr>
        <p:spPr>
          <a:xfrm>
            <a:off x="31811" y="2603250"/>
            <a:ext cx="9087475" cy="646331"/>
          </a:xfrm>
          <a:prstGeom prst="rect">
            <a:avLst/>
          </a:prstGeom>
          <a:noFill/>
        </p:spPr>
        <p:txBody>
          <a:bodyPr wrap="square" rtlCol="0">
            <a:spAutoFit/>
          </a:bodyPr>
          <a:lstStyle/>
          <a:p>
            <a:r>
              <a:rPr lang="en-US" altLang="ko-KR" dirty="0" smtClean="0">
                <a:solidFill>
                  <a:srgbClr val="FF0000"/>
                </a:solidFill>
                <a:latin typeface="맑은 고딕 (본문)"/>
                <a:cs typeface="Times New Roman" panose="02020603050405020304" pitchFamily="18" charset="0"/>
              </a:rPr>
              <a:t>$</a:t>
            </a:r>
            <a:r>
              <a:rPr lang="en-US" altLang="ko-KR" sz="1600" dirty="0" smtClean="0">
                <a:solidFill>
                  <a:srgbClr val="FF0000"/>
                </a:solidFill>
                <a:latin typeface="맑은 고딕 (본문)"/>
                <a:cs typeface="Times New Roman" panose="02020603050405020304" pitchFamily="18" charset="0"/>
              </a:rPr>
              <a:t> </a:t>
            </a:r>
            <a:r>
              <a:rPr lang="en-US" altLang="ko-KR" dirty="0" err="1"/>
              <a:t>kubectl</a:t>
            </a:r>
            <a:r>
              <a:rPr lang="en-US" altLang="ko-KR" dirty="0"/>
              <a:t> apply -f "https://cloud.weave.works/k8s/net?k8s-version=$(kubectl version | base64 | </a:t>
            </a:r>
            <a:r>
              <a:rPr lang="en-US" altLang="ko-KR" dirty="0" err="1"/>
              <a:t>tr</a:t>
            </a:r>
            <a:r>
              <a:rPr lang="en-US" altLang="ko-KR" dirty="0"/>
              <a:t> -d '\n')"</a:t>
            </a:r>
            <a:endParaRPr lang="en-US" altLang="ko-KR" dirty="0">
              <a:solidFill>
                <a:srgbClr val="FF0000"/>
              </a:solidFill>
            </a:endParaRPr>
          </a:p>
        </p:txBody>
      </p:sp>
      <p:pic>
        <p:nvPicPr>
          <p:cNvPr id="6" name="그림 5"/>
          <p:cNvPicPr>
            <a:picLocks noChangeAspect="1"/>
          </p:cNvPicPr>
          <p:nvPr/>
        </p:nvPicPr>
        <p:blipFill>
          <a:blip r:embed="rId5"/>
          <a:stretch>
            <a:fillRect/>
          </a:stretch>
        </p:blipFill>
        <p:spPr>
          <a:xfrm>
            <a:off x="4350416" y="4578027"/>
            <a:ext cx="4736627" cy="1918334"/>
          </a:xfrm>
          <a:prstGeom prst="rect">
            <a:avLst/>
          </a:prstGeom>
        </p:spPr>
      </p:pic>
      <p:sp>
        <p:nvSpPr>
          <p:cNvPr id="32" name="직사각형 31"/>
          <p:cNvSpPr/>
          <p:nvPr/>
        </p:nvSpPr>
        <p:spPr>
          <a:xfrm>
            <a:off x="4307021" y="6047950"/>
            <a:ext cx="4780022" cy="4484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p:cNvSpPr/>
          <p:nvPr/>
        </p:nvSpPr>
        <p:spPr>
          <a:xfrm>
            <a:off x="63064" y="3288739"/>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Tree>
    <p:extLst>
      <p:ext uri="{BB962C8B-B14F-4D97-AF65-F5344CB8AC3E}">
        <p14:creationId xmlns:p14="http://schemas.microsoft.com/office/powerpoint/2010/main" val="28863862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#2-3 </a:t>
            </a:r>
            <a:r>
              <a:rPr lang="en-US" altLang="ko-KR" sz="3200" dirty="0">
                <a:solidFill>
                  <a:srgbClr val="0070C0"/>
                </a:solidFill>
                <a:latin typeface="+mj-ea"/>
              </a:rPr>
              <a:t>Clustering:</a:t>
            </a:r>
            <a:r>
              <a:rPr lang="en-US" altLang="ko-KR" sz="3200" dirty="0" smtClean="0">
                <a:solidFill>
                  <a:srgbClr val="0070C0"/>
                </a:solidFill>
                <a:latin typeface="+mj-ea"/>
                <a:ea typeface="+mj-ea"/>
              </a:rPr>
              <a:t> </a:t>
            </a:r>
          </a:p>
          <a:p>
            <a:r>
              <a:rPr lang="en-US" altLang="ko-KR" sz="3200" dirty="0" smtClean="0">
                <a:solidFill>
                  <a:srgbClr val="0070C0"/>
                </a:solidFill>
                <a:latin typeface="+mj-ea"/>
              </a:rPr>
              <a:t>ROOK Installation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064" y="1665654"/>
            <a:ext cx="8280836" cy="369332"/>
          </a:xfrm>
          <a:prstGeom prst="rect">
            <a:avLst/>
          </a:prstGeom>
          <a:noFill/>
        </p:spPr>
        <p:txBody>
          <a:bodyPr wrap="square" rtlCol="0">
            <a:spAutoFit/>
          </a:bodyPr>
          <a:lstStyle/>
          <a:p>
            <a:r>
              <a:rPr lang="en-US" altLang="ko-KR" b="1" dirty="0" smtClean="0"/>
              <a:t>Set Privileges on cluster for ROOK</a:t>
            </a:r>
            <a:endParaRPr lang="ko-KR" altLang="en-US" b="1" dirty="0"/>
          </a:p>
        </p:txBody>
      </p:sp>
      <p:sp>
        <p:nvSpPr>
          <p:cNvPr id="19" name="TextBox 18"/>
          <p:cNvSpPr txBox="1"/>
          <p:nvPr/>
        </p:nvSpPr>
        <p:spPr>
          <a:xfrm>
            <a:off x="63064" y="4126097"/>
            <a:ext cx="3635226" cy="369332"/>
          </a:xfrm>
          <a:prstGeom prst="rect">
            <a:avLst/>
          </a:prstGeom>
          <a:noFill/>
        </p:spPr>
        <p:txBody>
          <a:bodyPr wrap="none" rtlCol="0">
            <a:spAutoFit/>
          </a:bodyPr>
          <a:lstStyle/>
          <a:p>
            <a:r>
              <a:rPr lang="en-US" altLang="ko-KR" b="1" dirty="0"/>
              <a:t>Install </a:t>
            </a:r>
            <a:r>
              <a:rPr lang="en-US" altLang="ko-KR" b="1" dirty="0" smtClean="0"/>
              <a:t>ROOK Storage on your cluster</a:t>
            </a:r>
            <a:endParaRPr lang="ko-KR" altLang="en-US" b="1" dirty="0"/>
          </a:p>
        </p:txBody>
      </p:sp>
      <p:sp>
        <p:nvSpPr>
          <p:cNvPr id="2" name="직사각형 1"/>
          <p:cNvSpPr/>
          <p:nvPr/>
        </p:nvSpPr>
        <p:spPr>
          <a:xfrm>
            <a:off x="63064" y="1415562"/>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
        <p:nvSpPr>
          <p:cNvPr id="18" name="직사각형 17"/>
          <p:cNvSpPr/>
          <p:nvPr/>
        </p:nvSpPr>
        <p:spPr>
          <a:xfrm>
            <a:off x="9474" y="2049960"/>
            <a:ext cx="9119286" cy="162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1" name="TextBox 20"/>
          <p:cNvSpPr txBox="1"/>
          <p:nvPr/>
        </p:nvSpPr>
        <p:spPr>
          <a:xfrm>
            <a:off x="-236587" y="2102878"/>
            <a:ext cx="5869748" cy="1477328"/>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a:t>
            </a:r>
            <a:r>
              <a:rPr lang="en-US" altLang="ko-KR" dirty="0"/>
              <a:t>create </a:t>
            </a:r>
            <a:r>
              <a:rPr lang="en-US" altLang="ko-KR" dirty="0" err="1"/>
              <a:t>clusterrolebinding</a:t>
            </a:r>
            <a:r>
              <a:rPr lang="en-US" altLang="ko-KR" dirty="0"/>
              <a:t> permissive-binding \</a:t>
            </a:r>
          </a:p>
          <a:p>
            <a:pPr lvl="1"/>
            <a:r>
              <a:rPr lang="en-US" altLang="ko-KR" dirty="0"/>
              <a:t>  --</a:t>
            </a:r>
            <a:r>
              <a:rPr lang="en-US" altLang="ko-KR" dirty="0" err="1"/>
              <a:t>clusterrole</a:t>
            </a:r>
            <a:r>
              <a:rPr lang="en-US" altLang="ko-KR" dirty="0"/>
              <a:t>=cluster-admin \</a:t>
            </a:r>
          </a:p>
          <a:p>
            <a:pPr lvl="1"/>
            <a:r>
              <a:rPr lang="en-US" altLang="ko-KR" dirty="0"/>
              <a:t>  --user=admin \</a:t>
            </a:r>
          </a:p>
          <a:p>
            <a:pPr lvl="1"/>
            <a:r>
              <a:rPr lang="en-US" altLang="ko-KR" dirty="0"/>
              <a:t>  --user=</a:t>
            </a:r>
            <a:r>
              <a:rPr lang="en-US" altLang="ko-KR" dirty="0" err="1"/>
              <a:t>kubelet</a:t>
            </a:r>
            <a:r>
              <a:rPr lang="en-US" altLang="ko-KR" dirty="0"/>
              <a:t> \</a:t>
            </a:r>
          </a:p>
          <a:p>
            <a:pPr lvl="1"/>
            <a:r>
              <a:rPr lang="en-US" altLang="ko-KR" dirty="0"/>
              <a:t>  --group=</a:t>
            </a:r>
            <a:r>
              <a:rPr lang="en-US" altLang="ko-KR" dirty="0" err="1"/>
              <a:t>system:serviceaccounts</a:t>
            </a:r>
            <a:endParaRPr lang="ko-KR" altLang="en-US" dirty="0"/>
          </a:p>
        </p:txBody>
      </p:sp>
      <p:sp>
        <p:nvSpPr>
          <p:cNvPr id="24" name="직사각형 23"/>
          <p:cNvSpPr/>
          <p:nvPr/>
        </p:nvSpPr>
        <p:spPr>
          <a:xfrm>
            <a:off x="15661" y="4517158"/>
            <a:ext cx="9119286" cy="136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5" name="TextBox 24"/>
          <p:cNvSpPr txBox="1"/>
          <p:nvPr/>
        </p:nvSpPr>
        <p:spPr>
          <a:xfrm>
            <a:off x="223626" y="4588494"/>
            <a:ext cx="8654357" cy="1200329"/>
          </a:xfrm>
          <a:prstGeom prst="rect">
            <a:avLst/>
          </a:prstGeom>
          <a:noFill/>
        </p:spPr>
        <p:txBody>
          <a:bodyPr wrap="none" rtlCol="0">
            <a:spAutoFit/>
          </a:bodyPr>
          <a:lstStyle/>
          <a:p>
            <a:pPr marL="0" lvl="1"/>
            <a:r>
              <a:rPr lang="en-US" altLang="ko-KR" dirty="0">
                <a:solidFill>
                  <a:srgbClr val="FF0000"/>
                </a:solidFill>
                <a:latin typeface="맑은 고딕 (본문)"/>
                <a:cs typeface="Times New Roman" panose="02020603050405020304" pitchFamily="18" charset="0"/>
              </a:rPr>
              <a:t>$ </a:t>
            </a:r>
            <a:r>
              <a:rPr lang="en-US" altLang="ko-KR" dirty="0" err="1" smtClean="0"/>
              <a:t>git</a:t>
            </a:r>
            <a:r>
              <a:rPr lang="en-US" altLang="ko-KR" dirty="0" smtClean="0"/>
              <a:t> </a:t>
            </a:r>
            <a:r>
              <a:rPr lang="en-US" altLang="ko-KR" dirty="0"/>
              <a:t>clone </a:t>
            </a:r>
            <a:r>
              <a:rPr lang="en-US" altLang="ko-KR" dirty="0">
                <a:hlinkClick r:id="rId4"/>
              </a:rPr>
              <a:t>https://</a:t>
            </a:r>
            <a:r>
              <a:rPr lang="en-US" altLang="ko-KR" dirty="0" smtClean="0">
                <a:hlinkClick r:id="rId4"/>
              </a:rPr>
              <a:t>github.com/SmartX-Labs/SmartX-ROOK</a:t>
            </a:r>
            <a:endParaRPr lang="en-US" altLang="ko-KR" dirty="0" smtClean="0"/>
          </a:p>
          <a:p>
            <a:pPr marL="0" lvl="1"/>
            <a:r>
              <a:rPr lang="en-US" altLang="ko-KR" dirty="0" smtClean="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create -f </a:t>
            </a:r>
            <a:r>
              <a:rPr lang="en-US" altLang="ko-KR" dirty="0"/>
              <a:t>~/</a:t>
            </a:r>
            <a:r>
              <a:rPr lang="en-US" altLang="ko-KR" dirty="0" err="1" smtClean="0"/>
              <a:t>SmartX</a:t>
            </a:r>
            <a:r>
              <a:rPr lang="en-US" altLang="ko-KR" dirty="0" smtClean="0"/>
              <a:t>-ROOK/cluster/examples/</a:t>
            </a:r>
            <a:r>
              <a:rPr lang="en-US" altLang="ko-KR" dirty="0" err="1" smtClean="0"/>
              <a:t>kubernetes</a:t>
            </a:r>
            <a:r>
              <a:rPr lang="en-US" altLang="ko-KR" dirty="0" smtClean="0"/>
              <a:t>/</a:t>
            </a:r>
            <a:r>
              <a:rPr lang="en-US" altLang="ko-KR" dirty="0" err="1" smtClean="0"/>
              <a:t>ceph</a:t>
            </a:r>
            <a:r>
              <a:rPr lang="en-US" altLang="ko-KR" dirty="0" smtClean="0"/>
              <a:t>/</a:t>
            </a:r>
            <a:r>
              <a:rPr lang="en-US" altLang="ko-KR" dirty="0" err="1" smtClean="0"/>
              <a:t>operator.yaml</a:t>
            </a:r>
            <a:endParaRPr lang="en-US" altLang="ko-KR" dirty="0"/>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a:t> create -</a:t>
            </a:r>
            <a:r>
              <a:rPr lang="en-US" altLang="ko-KR" dirty="0" smtClean="0"/>
              <a:t>f ~/</a:t>
            </a:r>
            <a:r>
              <a:rPr lang="en-US" altLang="ko-KR" dirty="0" err="1" smtClean="0"/>
              <a:t>SmartX</a:t>
            </a:r>
            <a:r>
              <a:rPr lang="en-US" altLang="ko-KR" dirty="0" smtClean="0"/>
              <a:t>-ROOK/cluster/examples/</a:t>
            </a:r>
            <a:r>
              <a:rPr lang="en-US" altLang="ko-KR" dirty="0" err="1" smtClean="0"/>
              <a:t>kubernetes</a:t>
            </a:r>
            <a:r>
              <a:rPr lang="en-US" altLang="ko-KR" dirty="0" smtClean="0"/>
              <a:t>/</a:t>
            </a:r>
            <a:r>
              <a:rPr lang="en-US" altLang="ko-KR" dirty="0" err="1" smtClean="0"/>
              <a:t>ceph</a:t>
            </a:r>
            <a:r>
              <a:rPr lang="en-US" altLang="ko-KR" dirty="0" smtClean="0"/>
              <a:t>/</a:t>
            </a:r>
            <a:r>
              <a:rPr lang="en-US" altLang="ko-KR" dirty="0" err="1" smtClean="0"/>
              <a:t>cluster.yaml</a:t>
            </a:r>
            <a:endParaRPr lang="en-US" altLang="ko-KR" dirty="0"/>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a:t> create -</a:t>
            </a:r>
            <a:r>
              <a:rPr lang="en-US" altLang="ko-KR" dirty="0" smtClean="0"/>
              <a:t>f </a:t>
            </a:r>
            <a:r>
              <a:rPr lang="en-US" altLang="ko-KR" dirty="0"/>
              <a:t>~/</a:t>
            </a:r>
            <a:r>
              <a:rPr lang="en-US" altLang="ko-KR" dirty="0" err="1" smtClean="0"/>
              <a:t>SmartX</a:t>
            </a:r>
            <a:r>
              <a:rPr lang="en-US" altLang="ko-KR" dirty="0" smtClean="0"/>
              <a:t>-ROOK/cluster/examples/</a:t>
            </a:r>
            <a:r>
              <a:rPr lang="en-US" altLang="ko-KR" dirty="0" err="1" smtClean="0"/>
              <a:t>kubernetes</a:t>
            </a:r>
            <a:r>
              <a:rPr lang="en-US" altLang="ko-KR" dirty="0" smtClean="0"/>
              <a:t>/</a:t>
            </a:r>
            <a:r>
              <a:rPr lang="en-US" altLang="ko-KR" dirty="0" err="1" smtClean="0"/>
              <a:t>ceph</a:t>
            </a:r>
            <a:r>
              <a:rPr lang="en-US" altLang="ko-KR" dirty="0" smtClean="0"/>
              <a:t>/</a:t>
            </a:r>
            <a:r>
              <a:rPr lang="en-US" altLang="ko-KR" dirty="0" err="1" smtClean="0"/>
              <a:t>storageclass.yaml</a:t>
            </a:r>
            <a:endParaRPr lang="en-US" altLang="ko-KR" dirty="0"/>
          </a:p>
        </p:txBody>
      </p:sp>
      <p:sp>
        <p:nvSpPr>
          <p:cNvPr id="33" name="직사각형 32"/>
          <p:cNvSpPr/>
          <p:nvPr/>
        </p:nvSpPr>
        <p:spPr>
          <a:xfrm>
            <a:off x="63064" y="3882505"/>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Tree>
    <p:extLst>
      <p:ext uri="{BB962C8B-B14F-4D97-AF65-F5344CB8AC3E}">
        <p14:creationId xmlns:p14="http://schemas.microsoft.com/office/powerpoint/2010/main" val="32387361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#2-4 Cluster Validation:</a:t>
            </a:r>
          </a:p>
          <a:p>
            <a:r>
              <a:rPr lang="en-US" altLang="ko-KR" sz="3200" dirty="0" smtClean="0">
                <a:solidFill>
                  <a:srgbClr val="0070C0"/>
                </a:solidFill>
                <a:latin typeface="+mj-ea"/>
                <a:ea typeface="+mj-ea"/>
              </a:rPr>
              <a:t>Deploy Sample Web application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03679" y="3179675"/>
            <a:ext cx="8280836" cy="923330"/>
          </a:xfrm>
          <a:prstGeom prst="rect">
            <a:avLst/>
          </a:prstGeom>
          <a:noFill/>
        </p:spPr>
        <p:txBody>
          <a:bodyPr wrap="square" rtlCol="0">
            <a:spAutoFit/>
          </a:bodyPr>
          <a:lstStyle/>
          <a:p>
            <a:r>
              <a:rPr lang="en-US" altLang="ko-KR" b="1" dirty="0" smtClean="0"/>
              <a:t>Deploy a Sample Web Application (</a:t>
            </a:r>
            <a:r>
              <a:rPr lang="en-US" altLang="ko-KR" b="1" dirty="0" err="1" smtClean="0"/>
              <a:t>WordPress</a:t>
            </a:r>
            <a:r>
              <a:rPr lang="en-US" altLang="ko-KR" b="1" dirty="0" smtClean="0"/>
              <a:t>) on your cluster.</a:t>
            </a:r>
            <a:br>
              <a:rPr lang="en-US" altLang="ko-KR" b="1" dirty="0" smtClean="0"/>
            </a:br>
            <a:r>
              <a:rPr lang="en-US" altLang="ko-KR" b="1" dirty="0" smtClean="0"/>
              <a:t> </a:t>
            </a:r>
          </a:p>
          <a:p>
            <a:r>
              <a:rPr lang="en-US" altLang="ko-KR" b="1" dirty="0" smtClean="0"/>
              <a:t> </a:t>
            </a:r>
            <a:endParaRPr lang="ko-KR" altLang="en-US" b="1" dirty="0"/>
          </a:p>
        </p:txBody>
      </p:sp>
      <p:sp>
        <p:nvSpPr>
          <p:cNvPr id="2" name="직사각형 1"/>
          <p:cNvSpPr/>
          <p:nvPr/>
        </p:nvSpPr>
        <p:spPr>
          <a:xfrm>
            <a:off x="103679" y="2947685"/>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
        <p:nvSpPr>
          <p:cNvPr id="18" name="직사각형 17"/>
          <p:cNvSpPr/>
          <p:nvPr/>
        </p:nvSpPr>
        <p:spPr>
          <a:xfrm>
            <a:off x="18106" y="3590420"/>
            <a:ext cx="9119286" cy="756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1" name="TextBox 20"/>
          <p:cNvSpPr txBox="1"/>
          <p:nvPr/>
        </p:nvSpPr>
        <p:spPr>
          <a:xfrm>
            <a:off x="-218729" y="3638149"/>
            <a:ext cx="8422498" cy="646331"/>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a:t>
            </a:r>
            <a:r>
              <a:rPr lang="en-US" altLang="ko-KR" dirty="0"/>
              <a:t>create -f ~/</a:t>
            </a:r>
            <a:r>
              <a:rPr lang="en-US" altLang="ko-KR" dirty="0" err="1" smtClean="0"/>
              <a:t>SmartX</a:t>
            </a:r>
            <a:r>
              <a:rPr lang="en-US" altLang="ko-KR" dirty="0" smtClean="0"/>
              <a:t>-ROOK/cluster/examples/</a:t>
            </a:r>
            <a:r>
              <a:rPr lang="en-US" altLang="ko-KR" dirty="0" err="1" smtClean="0"/>
              <a:t>kubernetes</a:t>
            </a:r>
            <a:r>
              <a:rPr lang="en-US" altLang="ko-KR" dirty="0" smtClean="0"/>
              <a:t>/</a:t>
            </a:r>
            <a:r>
              <a:rPr lang="en-US" altLang="ko-KR" dirty="0" err="1" smtClean="0"/>
              <a:t>mysql.yaml</a:t>
            </a:r>
            <a:endParaRPr lang="en-US" altLang="ko-KR" dirty="0"/>
          </a:p>
          <a:p>
            <a:pPr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a:t>
            </a:r>
            <a:r>
              <a:rPr lang="en-US" altLang="ko-KR" dirty="0"/>
              <a:t>create -f ~/</a:t>
            </a:r>
            <a:r>
              <a:rPr lang="en-US" altLang="ko-KR" dirty="0" err="1" smtClean="0"/>
              <a:t>SmartX</a:t>
            </a:r>
            <a:r>
              <a:rPr lang="en-US" altLang="ko-KR" dirty="0" smtClean="0"/>
              <a:t>-ROOK/cluster/examples/</a:t>
            </a:r>
            <a:r>
              <a:rPr lang="en-US" altLang="ko-KR" dirty="0" err="1" smtClean="0"/>
              <a:t>kubernetes</a:t>
            </a:r>
            <a:r>
              <a:rPr lang="en-US" altLang="ko-KR" dirty="0" smtClean="0"/>
              <a:t>/</a:t>
            </a:r>
            <a:r>
              <a:rPr lang="en-US" altLang="ko-KR" dirty="0" err="1" smtClean="0"/>
              <a:t>wordpress.yaml</a:t>
            </a:r>
            <a:endParaRPr lang="ko-KR" altLang="en-US" dirty="0"/>
          </a:p>
        </p:txBody>
      </p:sp>
      <p:sp>
        <p:nvSpPr>
          <p:cNvPr id="15" name="직사각형 14"/>
          <p:cNvSpPr/>
          <p:nvPr/>
        </p:nvSpPr>
        <p:spPr>
          <a:xfrm>
            <a:off x="18106" y="5140797"/>
            <a:ext cx="9119286" cy="46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19" name="TextBox 18"/>
          <p:cNvSpPr txBox="1"/>
          <p:nvPr/>
        </p:nvSpPr>
        <p:spPr>
          <a:xfrm>
            <a:off x="-337533" y="5187745"/>
            <a:ext cx="2318583" cy="369332"/>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get </a:t>
            </a:r>
            <a:r>
              <a:rPr lang="en-US" altLang="ko-KR" dirty="0" smtClean="0"/>
              <a:t>pod</a:t>
            </a:r>
            <a:endParaRPr lang="ko-KR" altLang="en-US" dirty="0"/>
          </a:p>
        </p:txBody>
      </p:sp>
      <p:sp>
        <p:nvSpPr>
          <p:cNvPr id="20" name="TextBox 19"/>
          <p:cNvSpPr txBox="1"/>
          <p:nvPr/>
        </p:nvSpPr>
        <p:spPr>
          <a:xfrm>
            <a:off x="85573" y="4771169"/>
            <a:ext cx="8280836" cy="369332"/>
          </a:xfrm>
          <a:prstGeom prst="rect">
            <a:avLst/>
          </a:prstGeom>
          <a:noFill/>
        </p:spPr>
        <p:txBody>
          <a:bodyPr wrap="square" rtlCol="0">
            <a:spAutoFit/>
          </a:bodyPr>
          <a:lstStyle/>
          <a:p>
            <a:r>
              <a:rPr lang="en-US" altLang="ko-KR" b="1" dirty="0" smtClean="0"/>
              <a:t>Check </a:t>
            </a:r>
            <a:r>
              <a:rPr lang="en-US" altLang="ko-KR" b="1" dirty="0" err="1" smtClean="0"/>
              <a:t>Wordpress</a:t>
            </a:r>
            <a:r>
              <a:rPr lang="en-US" altLang="ko-KR" b="1" dirty="0" smtClean="0"/>
              <a:t> containers are started</a:t>
            </a:r>
            <a:endParaRPr lang="ko-KR" altLang="en-US" b="1" dirty="0"/>
          </a:p>
        </p:txBody>
      </p:sp>
      <p:pic>
        <p:nvPicPr>
          <p:cNvPr id="5" name="그림 4"/>
          <p:cNvPicPr>
            <a:picLocks noChangeAspect="1"/>
          </p:cNvPicPr>
          <p:nvPr/>
        </p:nvPicPr>
        <p:blipFill>
          <a:blip r:embed="rId4"/>
          <a:stretch>
            <a:fillRect/>
          </a:stretch>
        </p:blipFill>
        <p:spPr>
          <a:xfrm>
            <a:off x="1157729" y="5780488"/>
            <a:ext cx="6019800" cy="714375"/>
          </a:xfrm>
          <a:prstGeom prst="rect">
            <a:avLst/>
          </a:prstGeom>
        </p:spPr>
      </p:pic>
      <p:sp>
        <p:nvSpPr>
          <p:cNvPr id="25" name="직사각형 24"/>
          <p:cNvSpPr/>
          <p:nvPr/>
        </p:nvSpPr>
        <p:spPr>
          <a:xfrm>
            <a:off x="85573" y="4545857"/>
            <a:ext cx="1084015" cy="369332"/>
          </a:xfrm>
          <a:prstGeom prst="rect">
            <a:avLst/>
          </a:prstGeom>
        </p:spPr>
        <p:txBody>
          <a:bodyPr wrap="none">
            <a:spAutoFit/>
          </a:bodyPr>
          <a:lstStyle/>
          <a:p>
            <a:r>
              <a:rPr lang="en-US" altLang="ko-KR" dirty="0"/>
              <a:t>For </a:t>
            </a:r>
            <a:r>
              <a:rPr lang="en-US" altLang="ko-KR" b="1" dirty="0" smtClean="0">
                <a:solidFill>
                  <a:srgbClr val="FF0000"/>
                </a:solidFill>
              </a:rPr>
              <a:t>NUC1</a:t>
            </a:r>
            <a:endParaRPr lang="ko-KR" altLang="en-US" dirty="0"/>
          </a:p>
        </p:txBody>
      </p:sp>
      <p:sp>
        <p:nvSpPr>
          <p:cNvPr id="38" name="모서리가 둥근 직사각형 37"/>
          <p:cNvSpPr/>
          <p:nvPr/>
        </p:nvSpPr>
        <p:spPr>
          <a:xfrm>
            <a:off x="1896733" y="1203986"/>
            <a:ext cx="4875542" cy="1820097"/>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grpSp>
        <p:nvGrpSpPr>
          <p:cNvPr id="22" name="그룹 21"/>
          <p:cNvGrpSpPr/>
          <p:nvPr/>
        </p:nvGrpSpPr>
        <p:grpSpPr>
          <a:xfrm>
            <a:off x="2779879" y="1307773"/>
            <a:ext cx="1329561" cy="901805"/>
            <a:chOff x="3287597" y="2570150"/>
            <a:chExt cx="1407172" cy="954446"/>
          </a:xfrm>
        </p:grpSpPr>
        <p:sp>
          <p:nvSpPr>
            <p:cNvPr id="23" name="정육면체 20"/>
            <p:cNvSpPr/>
            <p:nvPr/>
          </p:nvSpPr>
          <p:spPr>
            <a:xfrm>
              <a:off x="3533136" y="2570150"/>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24" name="그림 23"/>
            <p:cNvPicPr>
              <a:picLocks noChangeAspect="1"/>
            </p:cNvPicPr>
            <p:nvPr/>
          </p:nvPicPr>
          <p:blipFill rotWithShape="1">
            <a:blip r:embed="rId5"/>
            <a:srcRect l="11840" t="14430" r="10640" b="36360"/>
            <a:stretch>
              <a:fillRect/>
            </a:stretch>
          </p:blipFill>
          <p:spPr>
            <a:xfrm>
              <a:off x="3287597" y="3189111"/>
              <a:ext cx="592273" cy="335485"/>
            </a:xfrm>
            <a:prstGeom prst="rect">
              <a:avLst/>
            </a:prstGeom>
          </p:spPr>
        </p:pic>
      </p:grpSp>
      <p:grpSp>
        <p:nvGrpSpPr>
          <p:cNvPr id="28" name="그룹 27"/>
          <p:cNvGrpSpPr/>
          <p:nvPr/>
        </p:nvGrpSpPr>
        <p:grpSpPr>
          <a:xfrm>
            <a:off x="4416767" y="1286607"/>
            <a:ext cx="1329561" cy="901805"/>
            <a:chOff x="3287597" y="2570150"/>
            <a:chExt cx="1407172" cy="954446"/>
          </a:xfrm>
        </p:grpSpPr>
        <p:sp>
          <p:nvSpPr>
            <p:cNvPr id="29" name="정육면체 20"/>
            <p:cNvSpPr/>
            <p:nvPr/>
          </p:nvSpPr>
          <p:spPr>
            <a:xfrm>
              <a:off x="3533136" y="2570150"/>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30" name="그림 29"/>
            <p:cNvPicPr>
              <a:picLocks noChangeAspect="1"/>
            </p:cNvPicPr>
            <p:nvPr/>
          </p:nvPicPr>
          <p:blipFill rotWithShape="1">
            <a:blip r:embed="rId5"/>
            <a:srcRect l="11840" t="14430" r="10640" b="36360"/>
            <a:stretch>
              <a:fillRect/>
            </a:stretch>
          </p:blipFill>
          <p:spPr>
            <a:xfrm>
              <a:off x="3287597" y="3189111"/>
              <a:ext cx="592273" cy="335485"/>
            </a:xfrm>
            <a:prstGeom prst="rect">
              <a:avLst/>
            </a:prstGeom>
          </p:spPr>
        </p:pic>
      </p:grpSp>
      <p:pic>
        <p:nvPicPr>
          <p:cNvPr id="31" name="그림 30"/>
          <p:cNvPicPr>
            <a:picLocks noChangeAspect="1"/>
          </p:cNvPicPr>
          <p:nvPr/>
        </p:nvPicPr>
        <p:blipFill rotWithShape="1">
          <a:blip r:embed="rId6"/>
          <a:stretch>
            <a:fillRect/>
          </a:stretch>
        </p:blipFill>
        <p:spPr>
          <a:xfrm>
            <a:off x="3268145" y="1502754"/>
            <a:ext cx="541377" cy="541377"/>
          </a:xfrm>
          <a:prstGeom prst="rect">
            <a:avLst/>
          </a:prstGeom>
        </p:spPr>
      </p:pic>
      <p:pic>
        <p:nvPicPr>
          <p:cNvPr id="32" name="그림 31"/>
          <p:cNvPicPr>
            <a:picLocks noChangeAspect="1"/>
          </p:cNvPicPr>
          <p:nvPr/>
        </p:nvPicPr>
        <p:blipFill rotWithShape="1">
          <a:blip r:embed="rId7"/>
          <a:stretch>
            <a:fillRect/>
          </a:stretch>
        </p:blipFill>
        <p:spPr>
          <a:xfrm>
            <a:off x="4895861" y="1466103"/>
            <a:ext cx="533411" cy="539929"/>
          </a:xfrm>
          <a:prstGeom prst="rect">
            <a:avLst/>
          </a:prstGeom>
        </p:spPr>
      </p:pic>
      <p:cxnSp>
        <p:nvCxnSpPr>
          <p:cNvPr id="34" name="직선 연결선 33"/>
          <p:cNvCxnSpPr>
            <a:endCxn id="29" idx="2"/>
          </p:cNvCxnSpPr>
          <p:nvPr/>
        </p:nvCxnSpPr>
        <p:spPr>
          <a:xfrm>
            <a:off x="4109440" y="1742424"/>
            <a:ext cx="539324" cy="62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a:stCxn id="23" idx="3"/>
            <a:endCxn id="1026" idx="0"/>
          </p:cNvCxnSpPr>
          <p:nvPr/>
        </p:nvCxnSpPr>
        <p:spPr>
          <a:xfrm>
            <a:off x="3504305" y="2119254"/>
            <a:ext cx="134" cy="1380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a:stCxn id="46" idx="0"/>
            <a:endCxn id="29" idx="3"/>
          </p:cNvCxnSpPr>
          <p:nvPr/>
        </p:nvCxnSpPr>
        <p:spPr>
          <a:xfrm flipH="1" flipV="1">
            <a:off x="5141193" y="2098088"/>
            <a:ext cx="97" cy="1234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88206" y="2748474"/>
            <a:ext cx="1301254" cy="276999"/>
          </a:xfrm>
          <a:prstGeom prst="rect">
            <a:avLst/>
          </a:prstGeom>
          <a:noFill/>
        </p:spPr>
        <p:txBody>
          <a:bodyPr wrap="none" rtlCol="0">
            <a:spAutoFit/>
          </a:bodyPr>
          <a:lstStyle/>
          <a:p>
            <a:r>
              <a:rPr lang="en-US" altLang="ko-KR" sz="1200" dirty="0" smtClean="0"/>
              <a:t>Persistent volume</a:t>
            </a:r>
            <a:endParaRPr lang="ko-KR" altLang="en-US" sz="1200" dirty="0"/>
          </a:p>
        </p:txBody>
      </p:sp>
      <p:sp>
        <p:nvSpPr>
          <p:cNvPr id="40" name="TextBox 39"/>
          <p:cNvSpPr txBox="1"/>
          <p:nvPr/>
        </p:nvSpPr>
        <p:spPr>
          <a:xfrm>
            <a:off x="4546919" y="2736361"/>
            <a:ext cx="1301254" cy="276999"/>
          </a:xfrm>
          <a:prstGeom prst="rect">
            <a:avLst/>
          </a:prstGeom>
          <a:noFill/>
        </p:spPr>
        <p:txBody>
          <a:bodyPr wrap="none" rtlCol="0">
            <a:spAutoFit/>
          </a:bodyPr>
          <a:lstStyle/>
          <a:p>
            <a:r>
              <a:rPr lang="en-US" altLang="ko-KR" sz="1200" dirty="0" smtClean="0"/>
              <a:t>Persistent volume</a:t>
            </a:r>
            <a:endParaRPr lang="ko-KR" altLang="en-US" sz="1200" dirty="0"/>
          </a:p>
        </p:txBody>
      </p:sp>
      <p:grpSp>
        <p:nvGrpSpPr>
          <p:cNvPr id="39" name="그룹 38"/>
          <p:cNvGrpSpPr/>
          <p:nvPr/>
        </p:nvGrpSpPr>
        <p:grpSpPr>
          <a:xfrm>
            <a:off x="3217052" y="2257307"/>
            <a:ext cx="574773" cy="629938"/>
            <a:chOff x="3234749" y="2186519"/>
            <a:chExt cx="574773" cy="629938"/>
          </a:xfrm>
        </p:grpSpPr>
        <p:pic>
          <p:nvPicPr>
            <p:cNvPr id="1026" name="Picture 2" descr="storage icon pngì ëí ì´ë¯¸ì§ ê²ìê²°ê³¼"/>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245" r="5245"/>
            <a:stretch/>
          </p:blipFill>
          <p:spPr bwMode="auto">
            <a:xfrm>
              <a:off x="3234749" y="2186519"/>
              <a:ext cx="574773" cy="6299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ok ceph logoì ëí ì´ë¯¸ì§ ê²ìê²°ê³¼"/>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5093" b="94907" l="0" r="100000"/>
                      </a14:imgEffect>
                    </a14:imgLayer>
                  </a14:imgProps>
                </a:ext>
                <a:ext uri="{28A0092B-C50C-407E-A947-70E740481C1C}">
                  <a14:useLocalDpi xmlns:a14="http://schemas.microsoft.com/office/drawing/2010/main" val="0"/>
                </a:ext>
              </a:extLst>
            </a:blip>
            <a:srcRect/>
            <a:stretch>
              <a:fillRect/>
            </a:stretch>
          </p:blipFill>
          <p:spPr bwMode="auto">
            <a:xfrm>
              <a:off x="3246547" y="2264894"/>
              <a:ext cx="535910" cy="49468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3270941" y="2515322"/>
              <a:ext cx="498919" cy="276999"/>
            </a:xfrm>
            <a:prstGeom prst="rect">
              <a:avLst/>
            </a:prstGeom>
            <a:noFill/>
          </p:spPr>
          <p:txBody>
            <a:bodyPr wrap="none" rtlCol="0">
              <a:spAutoFit/>
            </a:bodyPr>
            <a:lstStyle/>
            <a:p>
              <a:r>
                <a:rPr lang="en-US" altLang="ko-KR" sz="1200" dirty="0" smtClean="0"/>
                <a:t>Rook</a:t>
              </a:r>
              <a:endParaRPr lang="ko-KR" altLang="en-US" sz="1200" dirty="0"/>
            </a:p>
          </p:txBody>
        </p:sp>
      </p:grpSp>
      <p:grpSp>
        <p:nvGrpSpPr>
          <p:cNvPr id="45" name="그룹 44"/>
          <p:cNvGrpSpPr/>
          <p:nvPr/>
        </p:nvGrpSpPr>
        <p:grpSpPr>
          <a:xfrm>
            <a:off x="4853903" y="2221502"/>
            <a:ext cx="574773" cy="629938"/>
            <a:chOff x="3234749" y="2186519"/>
            <a:chExt cx="574773" cy="629938"/>
          </a:xfrm>
        </p:grpSpPr>
        <p:pic>
          <p:nvPicPr>
            <p:cNvPr id="46" name="Picture 2" descr="storage icon pngì ëí ì´ë¯¸ì§ ê²ìê²°ê³¼"/>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245" r="5245"/>
            <a:stretch/>
          </p:blipFill>
          <p:spPr bwMode="auto">
            <a:xfrm>
              <a:off x="3234749" y="2186519"/>
              <a:ext cx="574773" cy="62993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ook ceph logoì ëí ì´ë¯¸ì§ ê²ìê²°ê³¼"/>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5093" b="94907" l="0" r="100000"/>
                      </a14:imgEffect>
                    </a14:imgLayer>
                  </a14:imgProps>
                </a:ext>
                <a:ext uri="{28A0092B-C50C-407E-A947-70E740481C1C}">
                  <a14:useLocalDpi xmlns:a14="http://schemas.microsoft.com/office/drawing/2010/main" val="0"/>
                </a:ext>
              </a:extLst>
            </a:blip>
            <a:srcRect/>
            <a:stretch>
              <a:fillRect/>
            </a:stretch>
          </p:blipFill>
          <p:spPr bwMode="auto">
            <a:xfrm>
              <a:off x="3246547" y="2264894"/>
              <a:ext cx="535910" cy="49468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3270941" y="2515322"/>
              <a:ext cx="498919" cy="276999"/>
            </a:xfrm>
            <a:prstGeom prst="rect">
              <a:avLst/>
            </a:prstGeom>
            <a:noFill/>
          </p:spPr>
          <p:txBody>
            <a:bodyPr wrap="none" rtlCol="0">
              <a:spAutoFit/>
            </a:bodyPr>
            <a:lstStyle/>
            <a:p>
              <a:r>
                <a:rPr lang="en-US" altLang="ko-KR" sz="1200" dirty="0" smtClean="0"/>
                <a:t>Rook</a:t>
              </a:r>
              <a:endParaRPr lang="ko-KR" altLang="en-US" sz="1200" dirty="0"/>
            </a:p>
          </p:txBody>
        </p:sp>
      </p:grpSp>
    </p:spTree>
    <p:extLst>
      <p:ext uri="{BB962C8B-B14F-4D97-AF65-F5344CB8AC3E}">
        <p14:creationId xmlns:p14="http://schemas.microsoft.com/office/powerpoint/2010/main" val="11572015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#2-4 Cluster Validation:</a:t>
            </a:r>
          </a:p>
          <a:p>
            <a:r>
              <a:rPr lang="en-US" altLang="ko-KR" sz="3200" dirty="0" smtClean="0">
                <a:solidFill>
                  <a:srgbClr val="0070C0"/>
                </a:solidFill>
                <a:latin typeface="+mj-ea"/>
                <a:ea typeface="+mj-ea"/>
              </a:rPr>
              <a:t>Deploy Sample Web application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pic>
        <p:nvPicPr>
          <p:cNvPr id="13" name="그림 12"/>
          <p:cNvPicPr>
            <a:picLocks noChangeAspect="1"/>
          </p:cNvPicPr>
          <p:nvPr/>
        </p:nvPicPr>
        <p:blipFill>
          <a:blip r:embed="rId4"/>
          <a:stretch>
            <a:fillRect/>
          </a:stretch>
        </p:blipFill>
        <p:spPr>
          <a:xfrm>
            <a:off x="1997771" y="3925333"/>
            <a:ext cx="2107665" cy="2665577"/>
          </a:xfrm>
          <a:prstGeom prst="rect">
            <a:avLst/>
          </a:prstGeom>
        </p:spPr>
      </p:pic>
      <p:pic>
        <p:nvPicPr>
          <p:cNvPr id="3" name="그림 2"/>
          <p:cNvPicPr>
            <a:picLocks noChangeAspect="1"/>
          </p:cNvPicPr>
          <p:nvPr/>
        </p:nvPicPr>
        <p:blipFill>
          <a:blip r:embed="rId5"/>
          <a:stretch>
            <a:fillRect/>
          </a:stretch>
        </p:blipFill>
        <p:spPr>
          <a:xfrm>
            <a:off x="4487678" y="3942037"/>
            <a:ext cx="3280304" cy="2369831"/>
          </a:xfrm>
          <a:prstGeom prst="rect">
            <a:avLst/>
          </a:prstGeom>
        </p:spPr>
      </p:pic>
      <p:pic>
        <p:nvPicPr>
          <p:cNvPr id="10" name="그림 9"/>
          <p:cNvPicPr>
            <a:picLocks noChangeAspect="1"/>
          </p:cNvPicPr>
          <p:nvPr/>
        </p:nvPicPr>
        <p:blipFill>
          <a:blip r:embed="rId6"/>
          <a:stretch>
            <a:fillRect/>
          </a:stretch>
        </p:blipFill>
        <p:spPr>
          <a:xfrm>
            <a:off x="1054434" y="2854691"/>
            <a:ext cx="7029450" cy="828675"/>
          </a:xfrm>
          <a:prstGeom prst="rect">
            <a:avLst/>
          </a:prstGeom>
        </p:spPr>
      </p:pic>
      <p:sp>
        <p:nvSpPr>
          <p:cNvPr id="11" name="직사각형 10"/>
          <p:cNvSpPr/>
          <p:nvPr/>
        </p:nvSpPr>
        <p:spPr>
          <a:xfrm>
            <a:off x="24714" y="2192258"/>
            <a:ext cx="9119286" cy="46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12" name="TextBox 11"/>
          <p:cNvSpPr txBox="1"/>
          <p:nvPr/>
        </p:nvSpPr>
        <p:spPr>
          <a:xfrm>
            <a:off x="-337533" y="2223486"/>
            <a:ext cx="2238562" cy="369332"/>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get </a:t>
            </a:r>
            <a:r>
              <a:rPr lang="en-US" altLang="ko-KR" dirty="0" smtClean="0"/>
              <a:t>svc</a:t>
            </a:r>
            <a:endParaRPr lang="ko-KR" altLang="en-US" dirty="0"/>
          </a:p>
        </p:txBody>
      </p:sp>
      <p:sp>
        <p:nvSpPr>
          <p:cNvPr id="15" name="TextBox 14"/>
          <p:cNvSpPr txBox="1"/>
          <p:nvPr/>
        </p:nvSpPr>
        <p:spPr>
          <a:xfrm>
            <a:off x="166002" y="1579839"/>
            <a:ext cx="8280836" cy="646331"/>
          </a:xfrm>
          <a:prstGeom prst="rect">
            <a:avLst/>
          </a:prstGeom>
          <a:noFill/>
        </p:spPr>
        <p:txBody>
          <a:bodyPr wrap="square" rtlCol="0">
            <a:spAutoFit/>
          </a:bodyPr>
          <a:lstStyle/>
          <a:p>
            <a:r>
              <a:rPr lang="en-US" altLang="ko-KR" b="1" dirty="0" smtClean="0"/>
              <a:t>Check exposed port for </a:t>
            </a:r>
            <a:r>
              <a:rPr lang="en-US" altLang="ko-KR" b="1" dirty="0" err="1" smtClean="0"/>
              <a:t>Wordpress</a:t>
            </a:r>
            <a:r>
              <a:rPr lang="en-US" altLang="ko-KR" b="1" dirty="0" smtClean="0"/>
              <a:t> service.</a:t>
            </a:r>
          </a:p>
          <a:p>
            <a:r>
              <a:rPr lang="en-US" altLang="ko-KR" b="1" dirty="0" smtClean="0"/>
              <a:t>The address of your </a:t>
            </a:r>
            <a:r>
              <a:rPr lang="en-US" altLang="ko-KR" b="1" dirty="0" err="1" smtClean="0"/>
              <a:t>Wordpress</a:t>
            </a:r>
            <a:r>
              <a:rPr lang="en-US" altLang="ko-KR" b="1" dirty="0" smtClean="0"/>
              <a:t> Web is </a:t>
            </a:r>
            <a:r>
              <a:rPr lang="en-US" altLang="ko-KR" b="1" dirty="0" smtClean="0">
                <a:hlinkClick r:id="rId7"/>
              </a:rPr>
              <a:t>http://your</a:t>
            </a:r>
            <a:r>
              <a:rPr lang="en-US" altLang="ko-KR" b="1" dirty="0" smtClean="0"/>
              <a:t> NUC1 IP: exposed port</a:t>
            </a:r>
          </a:p>
        </p:txBody>
      </p:sp>
      <p:sp>
        <p:nvSpPr>
          <p:cNvPr id="17" name="직사각형 16"/>
          <p:cNvSpPr/>
          <p:nvPr/>
        </p:nvSpPr>
        <p:spPr>
          <a:xfrm>
            <a:off x="166002" y="1334122"/>
            <a:ext cx="1084015" cy="369332"/>
          </a:xfrm>
          <a:prstGeom prst="rect">
            <a:avLst/>
          </a:prstGeom>
        </p:spPr>
        <p:txBody>
          <a:bodyPr wrap="none">
            <a:spAutoFit/>
          </a:bodyPr>
          <a:lstStyle/>
          <a:p>
            <a:r>
              <a:rPr lang="en-US" altLang="ko-KR" dirty="0"/>
              <a:t>For </a:t>
            </a:r>
            <a:r>
              <a:rPr lang="en-US" altLang="ko-KR" b="1" dirty="0" smtClean="0">
                <a:solidFill>
                  <a:srgbClr val="FF0000"/>
                </a:solidFill>
              </a:rPr>
              <a:t>NUC1</a:t>
            </a:r>
            <a:endParaRPr lang="ko-KR" altLang="en-US" dirty="0"/>
          </a:p>
        </p:txBody>
      </p:sp>
      <p:sp>
        <p:nvSpPr>
          <p:cNvPr id="18" name="직사각형 17"/>
          <p:cNvSpPr/>
          <p:nvPr/>
        </p:nvSpPr>
        <p:spPr>
          <a:xfrm>
            <a:off x="6652177" y="3283748"/>
            <a:ext cx="901208"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4454058" y="5922263"/>
            <a:ext cx="3992780" cy="646331"/>
          </a:xfrm>
          <a:prstGeom prst="rect">
            <a:avLst/>
          </a:prstGeom>
        </p:spPr>
        <p:txBody>
          <a:bodyPr wrap="square">
            <a:spAutoFit/>
          </a:bodyPr>
          <a:lstStyle/>
          <a:p>
            <a:r>
              <a:rPr lang="en-US" altLang="ko-KR" dirty="0" smtClean="0"/>
              <a:t>Enter this address in your web browser:</a:t>
            </a:r>
          </a:p>
          <a:p>
            <a:r>
              <a:rPr lang="en-US" altLang="ko-KR" dirty="0" smtClean="0"/>
              <a:t>http</a:t>
            </a:r>
            <a:r>
              <a:rPr lang="en-US" altLang="ko-KR" dirty="0"/>
              <a:t>://</a:t>
            </a:r>
            <a:r>
              <a:rPr lang="en-US" altLang="ko-KR" b="1" dirty="0">
                <a:solidFill>
                  <a:srgbClr val="FF0000"/>
                </a:solidFill>
              </a:rPr>
              <a:t>your </a:t>
            </a:r>
            <a:r>
              <a:rPr lang="en-US" altLang="ko-KR" b="1" dirty="0" smtClean="0">
                <a:solidFill>
                  <a:srgbClr val="FF0000"/>
                </a:solidFill>
              </a:rPr>
              <a:t>NUC1 </a:t>
            </a:r>
            <a:r>
              <a:rPr lang="en-US" altLang="ko-KR" b="1" dirty="0" err="1" smtClean="0">
                <a:solidFill>
                  <a:srgbClr val="FF0000"/>
                </a:solidFill>
              </a:rPr>
              <a:t>IP</a:t>
            </a:r>
            <a:r>
              <a:rPr lang="en-US" altLang="ko-KR" b="1" dirty="0" err="1" smtClean="0"/>
              <a:t>:</a:t>
            </a:r>
            <a:r>
              <a:rPr lang="en-US" altLang="ko-KR" b="1" dirty="0" err="1" smtClean="0">
                <a:solidFill>
                  <a:schemeClr val="accent1">
                    <a:lumMod val="50000"/>
                  </a:schemeClr>
                </a:solidFill>
              </a:rPr>
              <a:t>exposed</a:t>
            </a:r>
            <a:r>
              <a:rPr lang="en-US" altLang="ko-KR" b="1" dirty="0" smtClean="0">
                <a:solidFill>
                  <a:schemeClr val="accent1">
                    <a:lumMod val="50000"/>
                  </a:schemeClr>
                </a:solidFill>
              </a:rPr>
              <a:t> port</a:t>
            </a:r>
          </a:p>
        </p:txBody>
      </p:sp>
    </p:spTree>
    <p:extLst>
      <p:ext uri="{BB962C8B-B14F-4D97-AF65-F5344CB8AC3E}">
        <p14:creationId xmlns:p14="http://schemas.microsoft.com/office/powerpoint/2010/main" val="18713980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모서리가 둥근 직사각형 76"/>
          <p:cNvSpPr/>
          <p:nvPr/>
        </p:nvSpPr>
        <p:spPr>
          <a:xfrm>
            <a:off x="4209157" y="1392017"/>
            <a:ext cx="3083327" cy="3047528"/>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76" name="굽은 화살표 75"/>
          <p:cNvSpPr/>
          <p:nvPr/>
        </p:nvSpPr>
        <p:spPr>
          <a:xfrm rot="16200000" flipV="1">
            <a:off x="4577622" y="2802245"/>
            <a:ext cx="4490647" cy="1412386"/>
          </a:xfrm>
          <a:prstGeom prst="bentArrow">
            <a:avLst>
              <a:gd name="adj1" fmla="val 22253"/>
              <a:gd name="adj2" fmla="val 21924"/>
              <a:gd name="adj3" fmla="val 20657"/>
              <a:gd name="adj4" fmla="val 40493"/>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Trebuchet MS" panose="020B0603020202020204"/>
              <a:ea typeface="HY그래픽M" panose="02030600000101010101" pitchFamily="18" charset="-127"/>
              <a:cs typeface="+mn-cs"/>
            </a:endParaRPr>
          </a:p>
        </p:txBody>
      </p:sp>
      <p:sp>
        <p:nvSpPr>
          <p:cNvPr id="5"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err="1" smtClean="0"/>
              <a:t>SmartX</a:t>
            </a:r>
            <a:r>
              <a:rPr lang="en-US" altLang="ko-KR" dirty="0" smtClean="0"/>
              <a:t> Labs #1/#5/#6: Relationship</a:t>
            </a:r>
            <a:endParaRPr lang="ko-KR" altLang="en-US" dirty="0"/>
          </a:p>
        </p:txBody>
      </p:sp>
      <p:pic>
        <p:nvPicPr>
          <p:cNvPr id="31" name="그림 30"/>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1841681" y="4997258"/>
            <a:ext cx="1493670" cy="982016"/>
          </a:xfrm>
          <a:prstGeom prst="rect">
            <a:avLst/>
          </a:prstGeom>
        </p:spPr>
      </p:pic>
      <p:sp>
        <p:nvSpPr>
          <p:cNvPr id="32" name="직사각형 31"/>
          <p:cNvSpPr/>
          <p:nvPr/>
        </p:nvSpPr>
        <p:spPr>
          <a:xfrm flipV="1">
            <a:off x="1579161" y="6210351"/>
            <a:ext cx="552589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Trebuchet MS" panose="020B0603020202020204"/>
              <a:ea typeface="HY그래픽M" panose="02030600000101010101" pitchFamily="18" charset="-127"/>
              <a:cs typeface="+mn-cs"/>
            </a:endParaRPr>
          </a:p>
        </p:txBody>
      </p:sp>
      <p:sp>
        <p:nvSpPr>
          <p:cNvPr id="34" name="TextBox 33"/>
          <p:cNvSpPr txBox="1"/>
          <p:nvPr/>
        </p:nvSpPr>
        <p:spPr>
          <a:xfrm>
            <a:off x="1394196" y="4576570"/>
            <a:ext cx="2388637" cy="369332"/>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Box Lab</a:t>
            </a:r>
          </a:p>
        </p:txBody>
      </p:sp>
      <p:sp>
        <p:nvSpPr>
          <p:cNvPr id="55" name="직사각형 54"/>
          <p:cNvSpPr/>
          <p:nvPr/>
        </p:nvSpPr>
        <p:spPr>
          <a:xfrm flipV="1">
            <a:off x="1579161" y="4439545"/>
            <a:ext cx="552589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Trebuchet MS" panose="020B0603020202020204"/>
              <a:ea typeface="HY그래픽M" panose="02030600000101010101" pitchFamily="18" charset="-127"/>
              <a:cs typeface="+mn-cs"/>
            </a:endParaRPr>
          </a:p>
        </p:txBody>
      </p:sp>
      <p:sp>
        <p:nvSpPr>
          <p:cNvPr id="71" name="직사각형 70"/>
          <p:cNvSpPr/>
          <p:nvPr/>
        </p:nvSpPr>
        <p:spPr>
          <a:xfrm>
            <a:off x="4893824" y="5547322"/>
            <a:ext cx="1437408" cy="38191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pic>
        <p:nvPicPr>
          <p:cNvPr id="72" name="그림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0729" y="5597015"/>
            <a:ext cx="1111648" cy="285628"/>
          </a:xfrm>
          <a:prstGeom prst="rect">
            <a:avLst/>
          </a:prstGeom>
        </p:spPr>
      </p:pic>
      <p:sp>
        <p:nvSpPr>
          <p:cNvPr id="81" name="TextBox 80"/>
          <p:cNvSpPr txBox="1"/>
          <p:nvPr/>
        </p:nvSpPr>
        <p:spPr>
          <a:xfrm>
            <a:off x="1466166" y="2843447"/>
            <a:ext cx="2388637" cy="369332"/>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black"/>
                </a:solidFill>
                <a:effectLst/>
                <a:uLnTx/>
                <a:uFillTx/>
                <a:latin typeface="Trebuchet MS" panose="020B0603020202020204"/>
                <a:ea typeface="HY그래픽M" panose="02030600000101010101" pitchFamily="18" charset="-127"/>
                <a:cs typeface="+mn-cs"/>
              </a:rPr>
              <a:t>Cluster Lab</a:t>
            </a:r>
            <a:endParaRPr kumimoji="0" lang="en-US" altLang="ko-KR" sz="1800" b="1"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endParaRPr>
          </a:p>
        </p:txBody>
      </p:sp>
      <p:sp>
        <p:nvSpPr>
          <p:cNvPr id="82" name="TextBox 81"/>
          <p:cNvSpPr txBox="1"/>
          <p:nvPr/>
        </p:nvSpPr>
        <p:spPr>
          <a:xfrm>
            <a:off x="1650434" y="1247634"/>
            <a:ext cx="2388637" cy="646331"/>
          </a:xfrm>
          <a:prstGeom prst="rect">
            <a:avLst/>
          </a:prstGeom>
          <a:noFill/>
        </p:spPr>
        <p:txBody>
          <a:bodyPr wrap="square" rtlCol="0">
            <a:spAutoFit/>
          </a:bodyPr>
          <a:lstStyle/>
          <a:p>
            <a:pPr lvl="0" algn="ctr">
              <a:defRPr/>
            </a:pPr>
            <a:r>
              <a:rPr lang="en-US" altLang="ko-KR" b="1" dirty="0">
                <a:solidFill>
                  <a:prstClr val="black"/>
                </a:solidFill>
                <a:latin typeface="Trebuchet MS" panose="020B0603020202020204"/>
                <a:ea typeface="HY그래픽M" panose="02030600000101010101" pitchFamily="18" charset="-127"/>
              </a:rPr>
              <a:t>Analytics Lab</a:t>
            </a:r>
          </a:p>
          <a:p>
            <a:pPr lvl="0" algn="ctr">
              <a:defRPr/>
            </a:pPr>
            <a:r>
              <a:rPr lang="en-US" altLang="ko-KR" b="1" dirty="0">
                <a:solidFill>
                  <a:prstClr val="black"/>
                </a:solidFill>
                <a:latin typeface="Trebuchet MS" panose="020B0603020202020204"/>
                <a:ea typeface="HY그래픽M" panose="02030600000101010101" pitchFamily="18" charset="-127"/>
              </a:rPr>
              <a:t>(Intelligence Lab)</a:t>
            </a:r>
          </a:p>
        </p:txBody>
      </p:sp>
      <p:grpSp>
        <p:nvGrpSpPr>
          <p:cNvPr id="22" name="그룹 21"/>
          <p:cNvGrpSpPr/>
          <p:nvPr/>
        </p:nvGrpSpPr>
        <p:grpSpPr>
          <a:xfrm>
            <a:off x="1540348" y="3200562"/>
            <a:ext cx="2598874" cy="1034727"/>
            <a:chOff x="2469769" y="4222801"/>
            <a:chExt cx="4542855" cy="1808712"/>
          </a:xfrm>
        </p:grpSpPr>
        <p:grpSp>
          <p:nvGrpSpPr>
            <p:cNvPr id="23" name="그룹 22"/>
            <p:cNvGrpSpPr/>
            <p:nvPr/>
          </p:nvGrpSpPr>
          <p:grpSpPr>
            <a:xfrm>
              <a:off x="2469769" y="4969282"/>
              <a:ext cx="1493670" cy="1062231"/>
              <a:chOff x="2098577" y="5250093"/>
              <a:chExt cx="1493670" cy="1062231"/>
            </a:xfrm>
          </p:grpSpPr>
          <p:pic>
            <p:nvPicPr>
              <p:cNvPr id="50" name="그림 49"/>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51" name="Picture 2" descr="kubernetes logo png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그룹 23"/>
            <p:cNvGrpSpPr/>
            <p:nvPr/>
          </p:nvGrpSpPr>
          <p:grpSpPr>
            <a:xfrm>
              <a:off x="3936447" y="4222801"/>
              <a:ext cx="1493670" cy="1152783"/>
              <a:chOff x="3565255" y="4440241"/>
              <a:chExt cx="1493670" cy="1152783"/>
            </a:xfrm>
          </p:grpSpPr>
          <p:pic>
            <p:nvPicPr>
              <p:cNvPr id="44" name="그림 43"/>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65255" y="4611008"/>
                <a:ext cx="1493670" cy="982016"/>
              </a:xfrm>
              <a:prstGeom prst="rect">
                <a:avLst/>
              </a:prstGeom>
            </p:spPr>
          </p:pic>
          <p:pic>
            <p:nvPicPr>
              <p:cNvPr id="48" name="Picture 2" descr="kubernetes logo png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89988" y="4440241"/>
                <a:ext cx="671684" cy="6716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그룹 24"/>
            <p:cNvGrpSpPr/>
            <p:nvPr/>
          </p:nvGrpSpPr>
          <p:grpSpPr>
            <a:xfrm>
              <a:off x="5518954" y="4942327"/>
              <a:ext cx="1493670" cy="1062231"/>
              <a:chOff x="5147762" y="5223138"/>
              <a:chExt cx="1493670" cy="1062231"/>
            </a:xfrm>
          </p:grpSpPr>
          <p:pic>
            <p:nvPicPr>
              <p:cNvPr id="33" name="그림 32"/>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35" name="Picture 2" descr="kubernetes logo png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4" descr="illustrations of network switchì ëí ì´ë¯¸ì§ ê²ìê²°ê³¼"/>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8691" b="34166"/>
            <a:stretch/>
          </p:blipFill>
          <p:spPr bwMode="auto">
            <a:xfrm>
              <a:off x="4111485" y="5558421"/>
              <a:ext cx="1165852" cy="46634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직선 연결선 27"/>
            <p:cNvCxnSpPr/>
            <p:nvPr/>
          </p:nvCxnSpPr>
          <p:spPr>
            <a:xfrm>
              <a:off x="3907968" y="5608856"/>
              <a:ext cx="356524" cy="181112"/>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33" idx="1"/>
            </p:cNvCxnSpPr>
            <p:nvPr/>
          </p:nvCxnSpPr>
          <p:spPr>
            <a:xfrm flipH="1">
              <a:off x="5162267" y="5513550"/>
              <a:ext cx="356687" cy="27641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a:endCxn id="26" idx="0"/>
            </p:cNvCxnSpPr>
            <p:nvPr/>
          </p:nvCxnSpPr>
          <p:spPr>
            <a:xfrm flipH="1">
              <a:off x="4694411" y="5109785"/>
              <a:ext cx="1" cy="44863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 name="그룹 3"/>
          <p:cNvGrpSpPr/>
          <p:nvPr/>
        </p:nvGrpSpPr>
        <p:grpSpPr>
          <a:xfrm>
            <a:off x="5122694" y="4788921"/>
            <a:ext cx="979668" cy="839460"/>
            <a:chOff x="4997591" y="4789850"/>
            <a:chExt cx="979668" cy="839460"/>
          </a:xfrm>
        </p:grpSpPr>
        <p:sp>
          <p:nvSpPr>
            <p:cNvPr id="63" name="정육면체 62"/>
            <p:cNvSpPr/>
            <p:nvPr/>
          </p:nvSpPr>
          <p:spPr>
            <a:xfrm>
              <a:off x="5080729" y="4789850"/>
              <a:ext cx="524693" cy="78141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sp>
          <p:nvSpPr>
            <p:cNvPr id="67" name="정육면체 66"/>
            <p:cNvSpPr/>
            <p:nvPr/>
          </p:nvSpPr>
          <p:spPr>
            <a:xfrm>
              <a:off x="5279531" y="4816773"/>
              <a:ext cx="524693" cy="78141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sp>
          <p:nvSpPr>
            <p:cNvPr id="73" name="정육면체 72"/>
            <p:cNvSpPr/>
            <p:nvPr/>
          </p:nvSpPr>
          <p:spPr>
            <a:xfrm>
              <a:off x="5452566" y="4847895"/>
              <a:ext cx="524693" cy="78141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pic>
          <p:nvPicPr>
            <p:cNvPr id="65" name="Picture 6" descr="http://blog.docker.com/wp-content/uploads/2013/08/KuDr42X_ITXghJhSInDZekNEF0jLt3NeVxtRye3tqco.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4" t="9275" r="56524" b="11260"/>
            <a:stretch/>
          </p:blipFill>
          <p:spPr bwMode="auto">
            <a:xfrm>
              <a:off x="4997591" y="4823553"/>
              <a:ext cx="217809" cy="162828"/>
            </a:xfrm>
            <a:prstGeom prst="rect">
              <a:avLst/>
            </a:prstGeom>
            <a:noFill/>
            <a:ln w="12700">
              <a:noFill/>
            </a:ln>
            <a:extLst/>
          </p:spPr>
        </p:pic>
        <p:pic>
          <p:nvPicPr>
            <p:cNvPr id="69" name="Picture 6" descr="http://blog.docker.com/wp-content/uploads/2013/08/KuDr42X_ITXghJhSInDZekNEF0jLt3NeVxtRye3tqco.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4" t="9275" r="56524" b="11260"/>
            <a:stretch/>
          </p:blipFill>
          <p:spPr bwMode="auto">
            <a:xfrm>
              <a:off x="5198800" y="4855098"/>
              <a:ext cx="217809" cy="162828"/>
            </a:xfrm>
            <a:prstGeom prst="rect">
              <a:avLst/>
            </a:prstGeom>
            <a:noFill/>
            <a:ln w="12700">
              <a:noFill/>
            </a:ln>
            <a:extLst/>
          </p:spPr>
        </p:pic>
        <p:pic>
          <p:nvPicPr>
            <p:cNvPr id="75" name="Picture 6" descr="http://blog.docker.com/wp-content/uploads/2013/08/KuDr42X_ITXghJhSInDZekNEF0jLt3NeVxtRye3tqco.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4" t="9275" r="56524" b="11260"/>
            <a:stretch/>
          </p:blipFill>
          <p:spPr bwMode="auto">
            <a:xfrm>
              <a:off x="5393363" y="4883377"/>
              <a:ext cx="217809" cy="162828"/>
            </a:xfrm>
            <a:prstGeom prst="rect">
              <a:avLst/>
            </a:prstGeom>
            <a:noFill/>
            <a:ln w="12700">
              <a:noFill/>
            </a:ln>
            <a:extLst/>
          </p:spPr>
        </p:pic>
      </p:grpSp>
      <p:cxnSp>
        <p:nvCxnSpPr>
          <p:cNvPr id="6" name="직선 연결선 5"/>
          <p:cNvCxnSpPr/>
          <p:nvPr/>
        </p:nvCxnSpPr>
        <p:spPr>
          <a:xfrm>
            <a:off x="4139222" y="2857969"/>
            <a:ext cx="3167396"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p:nvPicPr>
        <p:blipFill>
          <a:blip r:embed="rId8"/>
          <a:stretch>
            <a:fillRect/>
          </a:stretch>
        </p:blipFill>
        <p:spPr>
          <a:xfrm>
            <a:off x="4424750" y="1682782"/>
            <a:ext cx="2484459" cy="970749"/>
          </a:xfrm>
          <a:prstGeom prst="rect">
            <a:avLst/>
          </a:prstGeom>
        </p:spPr>
      </p:pic>
      <p:pic>
        <p:nvPicPr>
          <p:cNvPr id="21" name="그림 20"/>
          <p:cNvPicPr>
            <a:picLocks noChangeAspect="1"/>
          </p:cNvPicPr>
          <p:nvPr/>
        </p:nvPicPr>
        <p:blipFill>
          <a:blip r:embed="rId9"/>
          <a:stretch>
            <a:fillRect/>
          </a:stretch>
        </p:blipFill>
        <p:spPr>
          <a:xfrm>
            <a:off x="4227913" y="3227393"/>
            <a:ext cx="2852969" cy="956215"/>
          </a:xfrm>
          <a:prstGeom prst="rect">
            <a:avLst/>
          </a:prstGeom>
        </p:spPr>
      </p:pic>
    </p:spTree>
    <p:extLst>
      <p:ext uri="{BB962C8B-B14F-4D97-AF65-F5344CB8AC3E}">
        <p14:creationId xmlns:p14="http://schemas.microsoft.com/office/powerpoint/2010/main" val="42330290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150" y="3105151"/>
            <a:ext cx="3276600" cy="3276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21591" y="332719"/>
            <a:ext cx="5100820" cy="1862048"/>
          </a:xfrm>
          <a:prstGeom prst="rect">
            <a:avLst/>
          </a:prstGeom>
          <a:noFill/>
        </p:spPr>
        <p:txBody>
          <a:bodyPr wrap="none">
            <a:spAutoFit/>
          </a:bodyPr>
          <a:lstStyle/>
          <a:p>
            <a:pPr lvl="0" algn="ctr"/>
            <a:r>
              <a:rPr lang="en-US" altLang="ko-KR" sz="11500" b="1" dirty="0"/>
              <a:t>Review</a:t>
            </a:r>
          </a:p>
        </p:txBody>
      </p:sp>
      <p:pic>
        <p:nvPicPr>
          <p:cNvPr id="6" name="Picture 4" descr="https://img1.daumcdn.net/thumb/R720x0.q80/?scode=mtistory&amp;fname=http%3A%2F%2Fcfile1.uf.tistory.com%2Fimage%2F026CA04851862D8A02D7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8865" y="3532187"/>
            <a:ext cx="2801938" cy="2801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img1.daumcdn.net/thumb/R720x0.q80/?scode=mtistory&amp;fname=http%3A%2F%2Fcfile7.uf.tistory.com%2Fimage%2F254D514851862D9330D9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51" y="2865530"/>
            <a:ext cx="3552823" cy="3552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8116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0" y="8"/>
            <a:ext cx="3122601" cy="584775"/>
          </a:xfrm>
          <a:prstGeom prst="rect">
            <a:avLst/>
          </a:prstGeom>
          <a:noFill/>
        </p:spPr>
        <p:txBody>
          <a:bodyPr wrap="square" rtlCol="0">
            <a:spAutoFit/>
          </a:bodyPr>
          <a:lstStyle>
            <a:defPPr>
              <a:defRPr lang="ko-KR"/>
            </a:defPPr>
            <a:lvl1pPr>
              <a:defRPr sz="3200">
                <a:solidFill>
                  <a:srgbClr val="0070C0"/>
                </a:solidFill>
                <a:latin typeface="+mn-ea"/>
              </a:defRPr>
            </a:lvl1pPr>
          </a:lstStyle>
          <a:p>
            <a:r>
              <a:rPr lang="en-US" altLang="ko-KR" dirty="0" smtClean="0"/>
              <a:t>Lab Summary</a:t>
            </a:r>
            <a:endParaRPr lang="en-US" altLang="ko-KR" dirty="0"/>
          </a:p>
        </p:txBody>
      </p:sp>
      <p:sp>
        <p:nvSpPr>
          <p:cNvPr id="5" name="TextBox 4"/>
          <p:cNvSpPr txBox="1"/>
          <p:nvPr/>
        </p:nvSpPr>
        <p:spPr>
          <a:xfrm>
            <a:off x="202223" y="949851"/>
            <a:ext cx="8669215" cy="5509200"/>
          </a:xfrm>
          <a:prstGeom prst="rect">
            <a:avLst/>
          </a:prstGeom>
          <a:noFill/>
        </p:spPr>
        <p:txBody>
          <a:bodyPr wrap="square" rtlCol="0">
            <a:spAutoFit/>
          </a:bodyPr>
          <a:lstStyle/>
          <a:p>
            <a:pPr algn="ctr"/>
            <a:r>
              <a:rPr lang="en-US" altLang="ko-KR" sz="3200" dirty="0"/>
              <a:t>With </a:t>
            </a:r>
            <a:r>
              <a:rPr lang="en-US" altLang="ko-KR" sz="3200" dirty="0" smtClean="0"/>
              <a:t>Cluster Lab</a:t>
            </a:r>
            <a:r>
              <a:rPr lang="en-US" altLang="ko-KR" sz="3200" dirty="0"/>
              <a:t>, you have experimented </a:t>
            </a:r>
            <a:endParaRPr lang="en-US" altLang="ko-KR" sz="3200" dirty="0" smtClean="0"/>
          </a:p>
          <a:p>
            <a:pPr algn="ctr"/>
            <a:endParaRPr lang="en-US" altLang="ko-KR" sz="3200" dirty="0"/>
          </a:p>
          <a:p>
            <a:pPr marL="514350" indent="-514350">
              <a:buAutoNum type="arabicPeriod"/>
            </a:pPr>
            <a:r>
              <a:rPr lang="en-US" altLang="ko-KR" sz="3200" dirty="0"/>
              <a:t>How to physically connect </a:t>
            </a:r>
            <a:r>
              <a:rPr lang="en-US" altLang="ko-KR" sz="3200" dirty="0" smtClean="0"/>
              <a:t>multiple NUCs with a switch </a:t>
            </a:r>
            <a:r>
              <a:rPr lang="en-US" altLang="ko-KR" sz="3200" dirty="0"/>
              <a:t>to </a:t>
            </a:r>
            <a:r>
              <a:rPr lang="en-US" altLang="ko-KR" sz="3200" dirty="0" smtClean="0"/>
              <a:t>create the targeted physical cluster?</a:t>
            </a:r>
            <a:endParaRPr lang="en-US" altLang="ko-KR" sz="3200" dirty="0"/>
          </a:p>
          <a:p>
            <a:pPr marL="514350" indent="-514350">
              <a:buAutoNum type="arabicPeriod"/>
            </a:pPr>
            <a:r>
              <a:rPr lang="en-US" altLang="ko-KR" sz="3200" dirty="0"/>
              <a:t>How to </a:t>
            </a:r>
            <a:r>
              <a:rPr lang="en-US" altLang="ko-KR" sz="3200" dirty="0" smtClean="0"/>
              <a:t>install (deploy) </a:t>
            </a:r>
            <a:r>
              <a:rPr lang="en-US" altLang="ko-KR" sz="3200" dirty="0"/>
              <a:t>and configure </a:t>
            </a:r>
            <a:r>
              <a:rPr lang="en-US" altLang="ko-KR" sz="3200" dirty="0" smtClean="0"/>
              <a:t>container-orchestrated software functions to enable the desired cluster role (e.g., HPC, HPDA, ML/DL, …)</a:t>
            </a:r>
            <a:endParaRPr lang="en-US" altLang="ko-KR" sz="3200" dirty="0"/>
          </a:p>
          <a:p>
            <a:pPr marL="514350" indent="-514350">
              <a:buAutoNum type="arabicPeriod"/>
            </a:pPr>
            <a:endParaRPr lang="en-US" altLang="ko-KR" sz="3200" dirty="0"/>
          </a:p>
          <a:p>
            <a:pPr marL="514350" indent="-514350">
              <a:buAutoNum type="arabicPeriod"/>
            </a:pPr>
            <a:r>
              <a:rPr lang="en-US" altLang="ko-KR" sz="3200" dirty="0" smtClean="0"/>
              <a:t>Understanding how container orchestration is working: Can </a:t>
            </a:r>
            <a:r>
              <a:rPr lang="en-US" altLang="ko-KR" sz="3200" dirty="0"/>
              <a:t>you distinguish </a:t>
            </a:r>
            <a:r>
              <a:rPr lang="en-US" altLang="ko-KR" sz="3200" dirty="0" smtClean="0"/>
              <a:t>Kubernetes </a:t>
            </a:r>
            <a:r>
              <a:rPr lang="en-US" altLang="ko-KR" sz="3200" dirty="0"/>
              <a:t>master </a:t>
            </a:r>
            <a:r>
              <a:rPr lang="en-US" altLang="ko-KR" sz="3200" dirty="0" smtClean="0"/>
              <a:t>from </a:t>
            </a:r>
            <a:r>
              <a:rPr lang="en-US" altLang="ko-KR" sz="3200" dirty="0" smtClean="0"/>
              <a:t>Kubernetes </a:t>
            </a:r>
            <a:r>
              <a:rPr lang="en-US" altLang="ko-KR" sz="3200" dirty="0"/>
              <a:t>nodes</a:t>
            </a:r>
            <a:r>
              <a:rPr lang="en-US" altLang="ko-KR" sz="3200" dirty="0" smtClean="0"/>
              <a:t>?</a:t>
            </a:r>
            <a:endParaRPr lang="en-US" altLang="ko-KR" sz="3200" dirty="0"/>
          </a:p>
        </p:txBody>
      </p:sp>
    </p:spTree>
    <p:extLst>
      <p:ext uri="{BB962C8B-B14F-4D97-AF65-F5344CB8AC3E}">
        <p14:creationId xmlns:p14="http://schemas.microsoft.com/office/powerpoint/2010/main" val="2756318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E57C59D9-3F5C-AB45-93CC-B41B3F0F1124}"/>
              </a:ext>
            </a:extLst>
          </p:cNvPr>
          <p:cNvSpPr/>
          <p:nvPr/>
        </p:nvSpPr>
        <p:spPr>
          <a:xfrm>
            <a:off x="493777" y="1198914"/>
            <a:ext cx="8092440" cy="1177247"/>
          </a:xfrm>
          <a:prstGeom prst="rect">
            <a:avLst/>
          </a:prstGeom>
          <a:noFill/>
        </p:spPr>
        <p:txBody>
          <a:bodyPr wrap="square" lIns="68580" tIns="34291" rIns="68580" bIns="34291">
            <a:spAutoFit/>
          </a:bodyPr>
          <a:lstStyle/>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Thank You for Your Attention</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Any Questions?</a:t>
            </a:r>
            <a:endParaRPr lang="ko-KR" altLang="en-US"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6" name="직사각형 5">
            <a:extLst>
              <a:ext uri="{FF2B5EF4-FFF2-40B4-BE49-F238E27FC236}">
                <a16:creationId xmlns:a16="http://schemas.microsoft.com/office/drawing/2014/main" id="{AEED2CD4-54DE-1146-8F6B-8CDF80ED0B87}"/>
              </a:ext>
            </a:extLst>
          </p:cNvPr>
          <p:cNvSpPr/>
          <p:nvPr/>
        </p:nvSpPr>
        <p:spPr>
          <a:xfrm>
            <a:off x="4987186" y="4141422"/>
            <a:ext cx="3350918" cy="623250"/>
          </a:xfrm>
          <a:prstGeom prst="rect">
            <a:avLst/>
          </a:prstGeom>
          <a:noFill/>
        </p:spPr>
        <p:txBody>
          <a:bodyPr wrap="none" lIns="68580" tIns="34291" rIns="68580" bIns="34291">
            <a:spAutoFit/>
          </a:bodyPr>
          <a:lstStyle/>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mini@smartx.kr</a:t>
            </a:r>
            <a:endParaRPr lang="ko-KR" altLang="en-US"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pic>
        <p:nvPicPr>
          <p:cNvPr id="8" name="Picture 2">
            <a:extLst>
              <a:ext uri="{FF2B5EF4-FFF2-40B4-BE49-F238E27FC236}">
                <a16:creationId xmlns:a16="http://schemas.microsoft.com/office/drawing/2014/main" id="{967EB9A5-3234-F94A-B2FD-ED5A281E31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507" y="2904185"/>
            <a:ext cx="3315788" cy="3351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54467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150" y="3105151"/>
            <a:ext cx="3276600" cy="3276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23452" y="332719"/>
            <a:ext cx="5097101" cy="1862048"/>
          </a:xfrm>
          <a:prstGeom prst="rect">
            <a:avLst/>
          </a:prstGeom>
          <a:noFill/>
        </p:spPr>
        <p:txBody>
          <a:bodyPr wrap="none">
            <a:spAutoFit/>
          </a:bodyPr>
          <a:lstStyle/>
          <a:p>
            <a:pPr lvl="0" algn="ctr"/>
            <a:r>
              <a:rPr lang="en-US" altLang="ko-KR" sz="11500" b="1" dirty="0"/>
              <a:t>Theory</a:t>
            </a:r>
          </a:p>
        </p:txBody>
      </p:sp>
      <p:pic>
        <p:nvPicPr>
          <p:cNvPr id="6" name="Picture 4" descr="https://img1.daumcdn.net/thumb/R720x0.q80/?scode=mtistory&amp;fname=http%3A%2F%2Fcfile1.uf.tistory.com%2Fimage%2F026CA04851862D8A02D7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8865" y="3532187"/>
            <a:ext cx="2801938" cy="2801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img1.daumcdn.net/thumb/R720x0.q80/?scode=mtistory&amp;fname=http%3A%2F%2Fcfile7.uf.tistory.com%2Fimage%2F254D514851862D9330D9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51" y="2865530"/>
            <a:ext cx="3552823" cy="3552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9354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p:cNvSpPr/>
          <p:nvPr/>
        </p:nvSpPr>
        <p:spPr>
          <a:xfrm rot="2534243">
            <a:off x="3962543" y="1357109"/>
            <a:ext cx="5563451" cy="331019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제목 1"/>
          <p:cNvSpPr>
            <a:spLocks noGrp="1"/>
          </p:cNvSpPr>
          <p:nvPr>
            <p:ph type="title"/>
          </p:nvPr>
        </p:nvSpPr>
        <p:spPr>
          <a:xfrm>
            <a:off x="0" y="-2242"/>
            <a:ext cx="6880360" cy="1146685"/>
          </a:xfrm>
        </p:spPr>
        <p:txBody>
          <a:bodyPr>
            <a:noAutofit/>
          </a:bodyPr>
          <a:lstStyle/>
          <a:p>
            <a:r>
              <a:rPr lang="en-US" altLang="ko-KR" sz="4000" dirty="0" err="1" smtClean="0">
                <a:latin typeface="Times New Roman" panose="02020603050405020304" pitchFamily="18" charset="0"/>
                <a:cs typeface="Times New Roman" panose="02020603050405020304" pitchFamily="18" charset="0"/>
              </a:rPr>
              <a:t>SmartX</a:t>
            </a:r>
            <a:r>
              <a:rPr lang="en-US" altLang="ko-KR" sz="4000" dirty="0" smtClean="0">
                <a:latin typeface="Times New Roman" panose="02020603050405020304" pitchFamily="18" charset="0"/>
                <a:cs typeface="Times New Roman" panose="02020603050405020304" pitchFamily="18" charset="0"/>
              </a:rPr>
              <a:t> Cluster: Inter-connected </a:t>
            </a:r>
            <a:r>
              <a:rPr lang="en-US" altLang="ko-KR" sz="4000" dirty="0" err="1" smtClean="0">
                <a:latin typeface="Times New Roman" panose="02020603050405020304" pitchFamily="18" charset="0"/>
                <a:cs typeface="Times New Roman" panose="02020603050405020304" pitchFamily="18" charset="0"/>
              </a:rPr>
              <a:t>SmartX</a:t>
            </a:r>
            <a:r>
              <a:rPr lang="en-US" altLang="ko-KR" sz="4000" dirty="0" smtClean="0">
                <a:latin typeface="Times New Roman" panose="02020603050405020304" pitchFamily="18" charset="0"/>
                <a:cs typeface="Times New Roman" panose="02020603050405020304" pitchFamily="18" charset="0"/>
              </a:rPr>
              <a:t> Boxes</a:t>
            </a:r>
            <a:endParaRPr lang="ko-KR" altLang="en-US" sz="4000" dirty="0">
              <a:latin typeface="Times New Roman" panose="02020603050405020304" pitchFamily="18" charset="0"/>
              <a:cs typeface="Times New Roman" panose="02020603050405020304" pitchFamily="18" charset="0"/>
            </a:endParaRPr>
          </a:p>
        </p:txBody>
      </p:sp>
      <p:pic>
        <p:nvPicPr>
          <p:cNvPr id="5"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53616" y="4254241"/>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20612" y="3847123"/>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4454" y="4477904"/>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4453" y="4086084"/>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Rounded Rectangle 107"/>
          <p:cNvSpPr/>
          <p:nvPr/>
        </p:nvSpPr>
        <p:spPr bwMode="auto">
          <a:xfrm>
            <a:off x="6875629" y="1975571"/>
            <a:ext cx="268556" cy="242093"/>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0" name="Rounded Rectangle 107"/>
          <p:cNvSpPr/>
          <p:nvPr/>
        </p:nvSpPr>
        <p:spPr bwMode="auto">
          <a:xfrm>
            <a:off x="7322254" y="1982409"/>
            <a:ext cx="268556" cy="242093"/>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1" name="Rounded Rectangle 107"/>
          <p:cNvSpPr/>
          <p:nvPr/>
        </p:nvSpPr>
        <p:spPr bwMode="auto">
          <a:xfrm>
            <a:off x="6621686" y="2275543"/>
            <a:ext cx="268556" cy="242093"/>
          </a:xfrm>
          <a:prstGeom prst="roundRect">
            <a:avLst/>
          </a:prstGeom>
          <a:solidFill>
            <a:srgbClr val="92D05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2" name="Rounded Rectangle 107"/>
          <p:cNvSpPr/>
          <p:nvPr/>
        </p:nvSpPr>
        <p:spPr bwMode="auto">
          <a:xfrm>
            <a:off x="7009907" y="2304288"/>
            <a:ext cx="268556" cy="242093"/>
          </a:xfrm>
          <a:prstGeom prst="roundRect">
            <a:avLst/>
          </a:prstGeom>
          <a:solidFill>
            <a:srgbClr val="92D05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grpSp>
        <p:nvGrpSpPr>
          <p:cNvPr id="13" name="그룹 12"/>
          <p:cNvGrpSpPr/>
          <p:nvPr/>
        </p:nvGrpSpPr>
        <p:grpSpPr>
          <a:xfrm>
            <a:off x="7519209" y="3160201"/>
            <a:ext cx="586558" cy="890318"/>
            <a:chOff x="1475447" y="4869160"/>
            <a:chExt cx="586558" cy="1059704"/>
          </a:xfrm>
        </p:grpSpPr>
        <p:sp>
          <p:nvSpPr>
            <p:cNvPr id="14" name="Rounded Rectangle 107"/>
            <p:cNvSpPr/>
            <p:nvPr/>
          </p:nvSpPr>
          <p:spPr bwMode="auto">
            <a:xfrm>
              <a:off x="1475447" y="5038546"/>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5" name="Rounded Rectangle 107"/>
            <p:cNvSpPr/>
            <p:nvPr/>
          </p:nvSpPr>
          <p:spPr bwMode="auto">
            <a:xfrm>
              <a:off x="1783164" y="486916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6" name="Rounded Rectangle 107"/>
            <p:cNvSpPr/>
            <p:nvPr/>
          </p:nvSpPr>
          <p:spPr bwMode="auto">
            <a:xfrm>
              <a:off x="1475447" y="537470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7" name="Rounded Rectangle 107"/>
            <p:cNvSpPr/>
            <p:nvPr/>
          </p:nvSpPr>
          <p:spPr bwMode="auto">
            <a:xfrm>
              <a:off x="1793449" y="5195156"/>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8" name="Rounded Rectangle 107"/>
            <p:cNvSpPr/>
            <p:nvPr/>
          </p:nvSpPr>
          <p:spPr bwMode="auto">
            <a:xfrm>
              <a:off x="1475447" y="5686771"/>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9" name="Rounded Rectangle 107"/>
            <p:cNvSpPr/>
            <p:nvPr/>
          </p:nvSpPr>
          <p:spPr bwMode="auto">
            <a:xfrm>
              <a:off x="1783164" y="551510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grpSp>
      <p:sp>
        <p:nvSpPr>
          <p:cNvPr id="21" name="TextBox 20"/>
          <p:cNvSpPr txBox="1"/>
          <p:nvPr/>
        </p:nvSpPr>
        <p:spPr>
          <a:xfrm>
            <a:off x="5256167" y="2681869"/>
            <a:ext cx="2468946" cy="707886"/>
          </a:xfrm>
          <a:prstGeom prst="rect">
            <a:avLst/>
          </a:prstGeom>
          <a:noFill/>
        </p:spPr>
        <p:txBody>
          <a:bodyPr wrap="none" rtlCol="0">
            <a:spAutoFit/>
          </a:bodyPr>
          <a:lstStyle/>
          <a:p>
            <a:r>
              <a:rPr lang="en-US" altLang="ko-KR" sz="4000" dirty="0" smtClean="0">
                <a:solidFill>
                  <a:schemeClr val="tx1"/>
                </a:solidFill>
              </a:rPr>
              <a:t>Functions</a:t>
            </a:r>
            <a:endParaRPr lang="ko-KR" altLang="en-US" sz="4000" dirty="0">
              <a:solidFill>
                <a:schemeClr val="tx1"/>
              </a:solidFill>
            </a:endParaRPr>
          </a:p>
        </p:txBody>
      </p:sp>
      <p:grpSp>
        <p:nvGrpSpPr>
          <p:cNvPr id="23" name="그룹 22"/>
          <p:cNvGrpSpPr/>
          <p:nvPr/>
        </p:nvGrpSpPr>
        <p:grpSpPr>
          <a:xfrm>
            <a:off x="5140126" y="1629202"/>
            <a:ext cx="959800" cy="572340"/>
            <a:chOff x="6279179" y="2087103"/>
            <a:chExt cx="1813896" cy="620755"/>
          </a:xfrm>
        </p:grpSpPr>
        <p:sp>
          <p:nvSpPr>
            <p:cNvPr id="24" name="원통 23"/>
            <p:cNvSpPr/>
            <p:nvPr/>
          </p:nvSpPr>
          <p:spPr>
            <a:xfrm>
              <a:off x="6715863" y="2087103"/>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kern="0" smtClean="0">
                <a:solidFill>
                  <a:schemeClr val="tx1"/>
                </a:solidFill>
              </a:endParaRPr>
            </a:p>
          </p:txBody>
        </p:sp>
        <p:sp>
          <p:nvSpPr>
            <p:cNvPr id="25" name="원통 24"/>
            <p:cNvSpPr/>
            <p:nvPr/>
          </p:nvSpPr>
          <p:spPr>
            <a:xfrm>
              <a:off x="7302529" y="2432248"/>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kern="0" smtClean="0">
                <a:solidFill>
                  <a:schemeClr val="tx1"/>
                </a:solidFill>
              </a:endParaRPr>
            </a:p>
          </p:txBody>
        </p:sp>
        <p:sp>
          <p:nvSpPr>
            <p:cNvPr id="26" name="원통 25"/>
            <p:cNvSpPr/>
            <p:nvPr/>
          </p:nvSpPr>
          <p:spPr>
            <a:xfrm>
              <a:off x="6279179" y="2405768"/>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kern="0" smtClean="0">
                <a:solidFill>
                  <a:schemeClr val="tx1"/>
                </a:solidFill>
              </a:endParaRPr>
            </a:p>
          </p:txBody>
        </p:sp>
      </p:grpSp>
      <p:cxnSp>
        <p:nvCxnSpPr>
          <p:cNvPr id="31" name="직선 연결선 30"/>
          <p:cNvCxnSpPr/>
          <p:nvPr/>
        </p:nvCxnSpPr>
        <p:spPr>
          <a:xfrm>
            <a:off x="3481719" y="1724127"/>
            <a:ext cx="3008921" cy="4364321"/>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29" name="순서도: 준비 28"/>
          <p:cNvSpPr/>
          <p:nvPr/>
        </p:nvSpPr>
        <p:spPr>
          <a:xfrm>
            <a:off x="445751" y="3290886"/>
            <a:ext cx="4222219" cy="3267634"/>
          </a:xfrm>
          <a:prstGeom prst="flowChartPreparation">
            <a:avLst/>
          </a:prstGeom>
          <a:noFill/>
          <a:ln w="571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028" name="Picture 4" descr="switch icon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4540" y="4435125"/>
            <a:ext cx="1004412" cy="100441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그룹 1"/>
          <p:cNvGrpSpPr/>
          <p:nvPr/>
        </p:nvGrpSpPr>
        <p:grpSpPr>
          <a:xfrm>
            <a:off x="1044743" y="3385966"/>
            <a:ext cx="3104034" cy="2835455"/>
            <a:chOff x="1045750" y="3448824"/>
            <a:chExt cx="3104034" cy="2835455"/>
          </a:xfrm>
        </p:grpSpPr>
        <p:grpSp>
          <p:nvGrpSpPr>
            <p:cNvPr id="47" name="그룹 46"/>
            <p:cNvGrpSpPr/>
            <p:nvPr/>
          </p:nvGrpSpPr>
          <p:grpSpPr>
            <a:xfrm>
              <a:off x="1045750" y="4876234"/>
              <a:ext cx="1499014" cy="1406051"/>
              <a:chOff x="330809" y="4952048"/>
              <a:chExt cx="1204335" cy="1129647"/>
            </a:xfrm>
          </p:grpSpPr>
          <p:sp>
            <p:nvSpPr>
              <p:cNvPr id="20" name="TextBox 19"/>
              <p:cNvSpPr txBox="1"/>
              <p:nvPr/>
            </p:nvSpPr>
            <p:spPr>
              <a:xfrm>
                <a:off x="894841" y="5589505"/>
                <a:ext cx="640303" cy="461665"/>
              </a:xfrm>
              <a:prstGeom prst="rect">
                <a:avLst/>
              </a:prstGeom>
              <a:noFill/>
            </p:spPr>
            <p:txBody>
              <a:bodyPr wrap="none" rtlCol="0">
                <a:spAutoFit/>
              </a:bodyPr>
              <a:lstStyle/>
              <a:p>
                <a:r>
                  <a:rPr lang="en-US" altLang="ko-KR" sz="2400" dirty="0" smtClean="0">
                    <a:solidFill>
                      <a:schemeClr val="tx1"/>
                    </a:solidFill>
                  </a:rPr>
                  <a:t>Box</a:t>
                </a:r>
                <a:endParaRPr lang="ko-KR" altLang="en-US" sz="2400" dirty="0">
                  <a:solidFill>
                    <a:schemeClr val="tx1"/>
                  </a:solidFill>
                </a:endParaRPr>
              </a:p>
            </p:txBody>
          </p:sp>
          <p:pic>
            <p:nvPicPr>
              <p:cNvPr id="27" name="Picture 4" descr="C:\Users\sunny\Desktop\제목 없음.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09" y="4952048"/>
                <a:ext cx="1128064" cy="1129647"/>
              </a:xfrm>
              <a:prstGeom prst="rect">
                <a:avLst/>
              </a:prstGeom>
              <a:noFill/>
              <a:extLst/>
            </p:spPr>
          </p:pic>
        </p:grpSp>
        <p:grpSp>
          <p:nvGrpSpPr>
            <p:cNvPr id="48" name="그룹 47"/>
            <p:cNvGrpSpPr/>
            <p:nvPr/>
          </p:nvGrpSpPr>
          <p:grpSpPr>
            <a:xfrm>
              <a:off x="2648644" y="4876234"/>
              <a:ext cx="1501140" cy="1408045"/>
              <a:chOff x="330809" y="4952048"/>
              <a:chExt cx="1204335" cy="1129647"/>
            </a:xfrm>
          </p:grpSpPr>
          <p:sp>
            <p:nvSpPr>
              <p:cNvPr id="49" name="TextBox 48"/>
              <p:cNvSpPr txBox="1"/>
              <p:nvPr/>
            </p:nvSpPr>
            <p:spPr>
              <a:xfrm>
                <a:off x="894841" y="5589505"/>
                <a:ext cx="640303" cy="461665"/>
              </a:xfrm>
              <a:prstGeom prst="rect">
                <a:avLst/>
              </a:prstGeom>
              <a:noFill/>
            </p:spPr>
            <p:txBody>
              <a:bodyPr wrap="none" rtlCol="0">
                <a:spAutoFit/>
              </a:bodyPr>
              <a:lstStyle/>
              <a:p>
                <a:r>
                  <a:rPr lang="en-US" altLang="ko-KR" sz="2400" dirty="0" smtClean="0">
                    <a:solidFill>
                      <a:schemeClr val="tx1"/>
                    </a:solidFill>
                  </a:rPr>
                  <a:t>Box</a:t>
                </a:r>
                <a:endParaRPr lang="ko-KR" altLang="en-US" sz="2400" dirty="0">
                  <a:solidFill>
                    <a:schemeClr val="tx1"/>
                  </a:solidFill>
                </a:endParaRPr>
              </a:p>
            </p:txBody>
          </p:sp>
          <p:pic>
            <p:nvPicPr>
              <p:cNvPr id="50" name="Picture 4" descr="C:\Users\sunny\Desktop\제목 없음.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09" y="4952048"/>
                <a:ext cx="1128064" cy="1129647"/>
              </a:xfrm>
              <a:prstGeom prst="rect">
                <a:avLst/>
              </a:prstGeom>
              <a:noFill/>
              <a:extLst/>
            </p:spPr>
          </p:pic>
        </p:grpSp>
        <p:grpSp>
          <p:nvGrpSpPr>
            <p:cNvPr id="51" name="그룹 50"/>
            <p:cNvGrpSpPr/>
            <p:nvPr/>
          </p:nvGrpSpPr>
          <p:grpSpPr>
            <a:xfrm>
              <a:off x="1772169" y="3448824"/>
              <a:ext cx="1565996" cy="1468879"/>
              <a:chOff x="330809" y="4952048"/>
              <a:chExt cx="1204335" cy="1129647"/>
            </a:xfrm>
          </p:grpSpPr>
          <p:sp>
            <p:nvSpPr>
              <p:cNvPr id="52" name="TextBox 51"/>
              <p:cNvSpPr txBox="1"/>
              <p:nvPr/>
            </p:nvSpPr>
            <p:spPr>
              <a:xfrm>
                <a:off x="894841" y="5589505"/>
                <a:ext cx="640303" cy="461665"/>
              </a:xfrm>
              <a:prstGeom prst="rect">
                <a:avLst/>
              </a:prstGeom>
              <a:noFill/>
            </p:spPr>
            <p:txBody>
              <a:bodyPr wrap="none" rtlCol="0">
                <a:spAutoFit/>
              </a:bodyPr>
              <a:lstStyle/>
              <a:p>
                <a:r>
                  <a:rPr lang="en-US" altLang="ko-KR" sz="2400" dirty="0" smtClean="0">
                    <a:solidFill>
                      <a:schemeClr val="tx1"/>
                    </a:solidFill>
                  </a:rPr>
                  <a:t>Box</a:t>
                </a:r>
                <a:endParaRPr lang="ko-KR" altLang="en-US" sz="2400" dirty="0">
                  <a:solidFill>
                    <a:schemeClr val="tx1"/>
                  </a:solidFill>
                </a:endParaRPr>
              </a:p>
            </p:txBody>
          </p:sp>
          <p:pic>
            <p:nvPicPr>
              <p:cNvPr id="53" name="Picture 4" descr="C:\Users\sunny\Desktop\제목 없음.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09" y="4952048"/>
                <a:ext cx="1128064" cy="1129647"/>
              </a:xfrm>
              <a:prstGeom prst="rect">
                <a:avLst/>
              </a:prstGeom>
              <a:noFill/>
              <a:extLst/>
            </p:spPr>
          </p:pic>
        </p:grpSp>
      </p:grpSp>
      <p:sp>
        <p:nvSpPr>
          <p:cNvPr id="57" name="TextBox 56"/>
          <p:cNvSpPr txBox="1"/>
          <p:nvPr/>
        </p:nvSpPr>
        <p:spPr>
          <a:xfrm>
            <a:off x="4320062" y="5722743"/>
            <a:ext cx="1640129" cy="707886"/>
          </a:xfrm>
          <a:prstGeom prst="rect">
            <a:avLst/>
          </a:prstGeom>
          <a:noFill/>
        </p:spPr>
        <p:txBody>
          <a:bodyPr wrap="none" rtlCol="0">
            <a:spAutoFit/>
          </a:bodyPr>
          <a:lstStyle/>
          <a:p>
            <a:r>
              <a:rPr lang="en-US" altLang="ko-KR" sz="4000" dirty="0" smtClean="0">
                <a:solidFill>
                  <a:schemeClr val="tx1"/>
                </a:solidFill>
              </a:rPr>
              <a:t>Cluster</a:t>
            </a:r>
            <a:endParaRPr lang="ko-KR" altLang="en-US" sz="4000" dirty="0">
              <a:solidFill>
                <a:schemeClr val="tx1"/>
              </a:solidFill>
            </a:endParaRPr>
          </a:p>
        </p:txBody>
      </p:sp>
      <p:sp>
        <p:nvSpPr>
          <p:cNvPr id="40" name="TextBox 39"/>
          <p:cNvSpPr txBox="1"/>
          <p:nvPr/>
        </p:nvSpPr>
        <p:spPr>
          <a:xfrm>
            <a:off x="7318266" y="4310313"/>
            <a:ext cx="1892955" cy="707886"/>
          </a:xfrm>
          <a:prstGeom prst="rect">
            <a:avLst/>
          </a:prstGeom>
          <a:noFill/>
        </p:spPr>
        <p:txBody>
          <a:bodyPr wrap="none" rtlCol="0">
            <a:spAutoFit/>
          </a:bodyPr>
          <a:lstStyle/>
          <a:p>
            <a:pPr algn="ctr"/>
            <a:r>
              <a:rPr lang="en-US" altLang="ko-KR" sz="2000" i="1" dirty="0" smtClean="0">
                <a:solidFill>
                  <a:schemeClr val="accent6">
                    <a:lumMod val="75000"/>
                  </a:schemeClr>
                </a:solidFill>
              </a:rPr>
              <a:t>Cluster Resource</a:t>
            </a:r>
          </a:p>
          <a:p>
            <a:pPr algn="ctr"/>
            <a:r>
              <a:rPr lang="en-US" altLang="ko-KR" sz="2000" i="1" dirty="0">
                <a:solidFill>
                  <a:schemeClr val="accent6">
                    <a:lumMod val="75000"/>
                  </a:schemeClr>
                </a:solidFill>
              </a:rPr>
              <a:t>P</a:t>
            </a:r>
            <a:r>
              <a:rPr lang="en-US" altLang="ko-KR" sz="2000" i="1" dirty="0" smtClean="0">
                <a:solidFill>
                  <a:schemeClr val="accent6">
                    <a:lumMod val="75000"/>
                  </a:schemeClr>
                </a:solidFill>
              </a:rPr>
              <a:t>ool</a:t>
            </a:r>
            <a:endParaRPr lang="ko-KR" altLang="en-US" sz="2000" i="1" dirty="0">
              <a:solidFill>
                <a:schemeClr val="accent6">
                  <a:lumMod val="75000"/>
                </a:schemeClr>
              </a:solidFill>
            </a:endParaRPr>
          </a:p>
        </p:txBody>
      </p:sp>
      <p:sp>
        <p:nvSpPr>
          <p:cNvPr id="42" name="직사각형 41"/>
          <p:cNvSpPr/>
          <p:nvPr/>
        </p:nvSpPr>
        <p:spPr>
          <a:xfrm>
            <a:off x="-349895" y="1536879"/>
            <a:ext cx="3628005" cy="1477328"/>
          </a:xfrm>
          <a:prstGeom prst="rect">
            <a:avLst/>
          </a:prstGeom>
        </p:spPr>
        <p:txBody>
          <a:bodyPr wrap="square">
            <a:spAutoFit/>
          </a:bodyPr>
          <a:lstStyle/>
          <a:p>
            <a:pPr lvl="1"/>
            <a:r>
              <a:rPr lang="en-US" altLang="ko-KR" b="1" dirty="0"/>
              <a:t>Computing Cluster </a:t>
            </a:r>
            <a:r>
              <a:rPr lang="en-US" altLang="ko-KR" dirty="0"/>
              <a:t>is a form of computing in which a group of computers are linked together so that they can act like a single entity</a:t>
            </a:r>
          </a:p>
        </p:txBody>
      </p:sp>
      <p:pic>
        <p:nvPicPr>
          <p:cNvPr id="43" name="그림 42"/>
          <p:cNvPicPr>
            <a:picLocks noChangeAspect="1"/>
          </p:cNvPicPr>
          <p:nvPr/>
        </p:nvPicPr>
        <p:blipFill>
          <a:blip r:embed="rId5"/>
          <a:stretch>
            <a:fillRect/>
          </a:stretch>
        </p:blipFill>
        <p:spPr>
          <a:xfrm>
            <a:off x="7765903" y="520668"/>
            <a:ext cx="1264882" cy="1129770"/>
          </a:xfrm>
          <a:prstGeom prst="rect">
            <a:avLst/>
          </a:prstGeom>
        </p:spPr>
      </p:pic>
    </p:spTree>
    <p:extLst>
      <p:ext uri="{BB962C8B-B14F-4D97-AF65-F5344CB8AC3E}">
        <p14:creationId xmlns:p14="http://schemas.microsoft.com/office/powerpoint/2010/main" val="41644230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 y="-2242"/>
            <a:ext cx="6975136" cy="1343010"/>
          </a:xfrm>
        </p:spPr>
        <p:txBody>
          <a:bodyPr>
            <a:noAutofit/>
          </a:bodyPr>
          <a:lstStyle/>
          <a:p>
            <a:r>
              <a:rPr lang="en-US" altLang="ko-KR" sz="4000" dirty="0" smtClean="0">
                <a:latin typeface="Times New Roman" panose="02020603050405020304" pitchFamily="18" charset="0"/>
                <a:cs typeface="Times New Roman" panose="02020603050405020304" pitchFamily="18" charset="0"/>
              </a:rPr>
              <a:t>Inter-Connected </a:t>
            </a:r>
            <a:r>
              <a:rPr lang="en-US" altLang="ko-KR" sz="4000" dirty="0">
                <a:latin typeface="Times New Roman" panose="02020603050405020304" pitchFamily="18" charset="0"/>
                <a:cs typeface="Times New Roman" panose="02020603050405020304" pitchFamily="18" charset="0"/>
              </a:rPr>
              <a:t>Functions </a:t>
            </a:r>
            <a:r>
              <a:rPr lang="en-US" altLang="ko-KR" sz="4000" dirty="0" smtClean="0">
                <a:latin typeface="Times New Roman" panose="02020603050405020304" pitchFamily="18" charset="0"/>
                <a:cs typeface="Times New Roman" panose="02020603050405020304" pitchFamily="18" charset="0"/>
              </a:rPr>
              <a:t>inside a Box &amp; across Clusters</a:t>
            </a:r>
            <a:endParaRPr lang="ko-KR" altLang="en-US" sz="2000" dirty="0">
              <a:latin typeface="Times New Roman" panose="02020603050405020304" pitchFamily="18" charset="0"/>
              <a:cs typeface="Times New Roman" panose="02020603050405020304" pitchFamily="18" charset="0"/>
            </a:endParaRPr>
          </a:p>
        </p:txBody>
      </p:sp>
      <p:pic>
        <p:nvPicPr>
          <p:cNvPr id="4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5648" y="4149080"/>
            <a:ext cx="5217144" cy="2565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모서리가 둥근 직사각형 48"/>
          <p:cNvSpPr/>
          <p:nvPr/>
        </p:nvSpPr>
        <p:spPr>
          <a:xfrm>
            <a:off x="4984119" y="3645024"/>
            <a:ext cx="3513918" cy="3241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2800" b="1" dirty="0" smtClean="0">
                <a:solidFill>
                  <a:schemeClr val="tx1"/>
                </a:solidFill>
              </a:rPr>
              <a:t>Across Clusters</a:t>
            </a:r>
            <a:endParaRPr lang="ko-KR" altLang="en-US" sz="2800" b="1" dirty="0">
              <a:solidFill>
                <a:schemeClr val="tx1"/>
              </a:solidFill>
            </a:endParaRPr>
          </a:p>
        </p:txBody>
      </p:sp>
      <p:grpSp>
        <p:nvGrpSpPr>
          <p:cNvPr id="6" name="그룹 5"/>
          <p:cNvGrpSpPr/>
          <p:nvPr/>
        </p:nvGrpSpPr>
        <p:grpSpPr>
          <a:xfrm>
            <a:off x="107504" y="2924944"/>
            <a:ext cx="5882778" cy="2686248"/>
            <a:chOff x="129382" y="1556792"/>
            <a:chExt cx="5882778" cy="2686248"/>
          </a:xfrm>
        </p:grpSpPr>
        <p:pic>
          <p:nvPicPr>
            <p:cNvPr id="4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382" y="1626986"/>
              <a:ext cx="3864610" cy="2616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모서리가 둥근 직사각형 51"/>
            <p:cNvSpPr/>
            <p:nvPr/>
          </p:nvSpPr>
          <p:spPr>
            <a:xfrm>
              <a:off x="3410020" y="1556792"/>
              <a:ext cx="2602140" cy="3241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2800" b="1" dirty="0" smtClean="0">
                  <a:solidFill>
                    <a:schemeClr val="tx1"/>
                  </a:solidFill>
                </a:rPr>
                <a:t>Inside a Box</a:t>
              </a:r>
              <a:endParaRPr lang="ko-KR" altLang="en-US" sz="2800" b="1" dirty="0">
                <a:solidFill>
                  <a:schemeClr val="tx1"/>
                </a:solidFill>
              </a:endParaRPr>
            </a:p>
          </p:txBody>
        </p:sp>
      </p:grpSp>
      <p:sp>
        <p:nvSpPr>
          <p:cNvPr id="53" name="TextBox 52"/>
          <p:cNvSpPr txBox="1"/>
          <p:nvPr/>
        </p:nvSpPr>
        <p:spPr>
          <a:xfrm>
            <a:off x="1691680" y="1591056"/>
            <a:ext cx="5688632" cy="954107"/>
          </a:xfrm>
          <a:prstGeom prst="rect">
            <a:avLst/>
          </a:prstGeom>
          <a:solidFill>
            <a:schemeClr val="bg1">
              <a:alpha val="60000"/>
            </a:schemeClr>
          </a:solidFill>
          <a:ln>
            <a:solidFill>
              <a:schemeClr val="accent1"/>
            </a:solidFill>
          </a:ln>
        </p:spPr>
        <p:txBody>
          <a:bodyPr wrap="square" rtlCol="0">
            <a:spAutoFit/>
          </a:bodyPr>
          <a:lstStyle/>
          <a:p>
            <a:pPr algn="ctr"/>
            <a:r>
              <a:rPr lang="en-US" altLang="ko-KR" sz="2800" b="1" dirty="0" err="1">
                <a:solidFill>
                  <a:srgbClr val="3333FF"/>
                </a:solidFill>
                <a:latin typeface="Times New Roman" panose="02020603050405020304" pitchFamily="18" charset="0"/>
                <a:cs typeface="Times New Roman" panose="02020603050405020304" pitchFamily="18" charset="0"/>
              </a:rPr>
              <a:t>p</a:t>
            </a:r>
            <a:r>
              <a:rPr lang="en-US" altLang="ko-KR" sz="2800" b="1" dirty="0" err="1" smtClean="0">
                <a:solidFill>
                  <a:srgbClr val="3333FF"/>
                </a:solidFill>
                <a:latin typeface="Times New Roman" panose="02020603050405020304" pitchFamily="18" charset="0"/>
                <a:cs typeface="Times New Roman" panose="02020603050405020304" pitchFamily="18" charset="0"/>
              </a:rPr>
              <a:t>+v+c</a:t>
            </a:r>
            <a:r>
              <a:rPr lang="en-US" altLang="ko-KR" sz="2800" b="1" dirty="0" smtClean="0">
                <a:solidFill>
                  <a:srgbClr val="3333FF"/>
                </a:solidFill>
                <a:latin typeface="Times New Roman" panose="02020603050405020304" pitchFamily="18" charset="0"/>
                <a:cs typeface="Times New Roman" panose="02020603050405020304" pitchFamily="18" charset="0"/>
              </a:rPr>
              <a:t> Harmonization Challenge:</a:t>
            </a:r>
          </a:p>
          <a:p>
            <a:pPr algn="ctr"/>
            <a:r>
              <a:rPr lang="en-US" altLang="ko-KR" sz="2800" b="1" dirty="0" smtClean="0">
                <a:solidFill>
                  <a:srgbClr val="FF0000"/>
                </a:solidFill>
                <a:latin typeface="Times New Roman" panose="02020603050405020304" pitchFamily="18" charset="0"/>
                <a:cs typeface="Times New Roman" panose="02020603050405020304" pitchFamily="18" charset="0"/>
              </a:rPr>
              <a:t>p</a:t>
            </a:r>
            <a:r>
              <a:rPr lang="en-US" altLang="ko-KR" sz="2000" b="1" dirty="0" smtClean="0">
                <a:solidFill>
                  <a:schemeClr val="tx1"/>
                </a:solidFill>
                <a:latin typeface="Times New Roman" panose="02020603050405020304" pitchFamily="18" charset="0"/>
                <a:cs typeface="Times New Roman" panose="02020603050405020304" pitchFamily="18" charset="0"/>
              </a:rPr>
              <a:t>(</a:t>
            </a:r>
            <a:r>
              <a:rPr lang="en-US" altLang="ko-KR" sz="2000" b="1" dirty="0" err="1" smtClean="0">
                <a:solidFill>
                  <a:schemeClr val="tx1"/>
                </a:solidFill>
                <a:latin typeface="Times New Roman" panose="02020603050405020304" pitchFamily="18" charset="0"/>
                <a:cs typeface="Times New Roman" panose="02020603050405020304" pitchFamily="18" charset="0"/>
              </a:rPr>
              <a:t>Baremetal</a:t>
            </a:r>
            <a:r>
              <a:rPr lang="en-US" altLang="ko-KR" sz="2000" b="1" dirty="0" smtClean="0">
                <a:solidFill>
                  <a:schemeClr val="tx1"/>
                </a:solidFill>
                <a:latin typeface="Times New Roman" panose="02020603050405020304" pitchFamily="18" charset="0"/>
                <a:cs typeface="Times New Roman" panose="02020603050405020304" pitchFamily="18" charset="0"/>
              </a:rPr>
              <a:t>) </a:t>
            </a:r>
            <a:r>
              <a:rPr lang="en-US" altLang="ko-KR" sz="2800" b="1" dirty="0" smtClean="0">
                <a:solidFill>
                  <a:schemeClr val="tx1"/>
                </a:solidFill>
                <a:latin typeface="Times New Roman" panose="02020603050405020304" pitchFamily="18" charset="0"/>
                <a:cs typeface="Times New Roman" panose="02020603050405020304" pitchFamily="18" charset="0"/>
              </a:rPr>
              <a:t>+ </a:t>
            </a:r>
            <a:r>
              <a:rPr lang="en-US" altLang="ko-KR" sz="2800" b="1" dirty="0" smtClean="0">
                <a:solidFill>
                  <a:srgbClr val="FF0000"/>
                </a:solidFill>
                <a:latin typeface="Times New Roman" panose="02020603050405020304" pitchFamily="18" charset="0"/>
                <a:cs typeface="Times New Roman" panose="02020603050405020304" pitchFamily="18" charset="0"/>
              </a:rPr>
              <a:t>v</a:t>
            </a:r>
            <a:r>
              <a:rPr lang="en-US" altLang="ko-KR" sz="2000" b="1" dirty="0" smtClean="0">
                <a:solidFill>
                  <a:schemeClr val="tx1"/>
                </a:solidFill>
                <a:latin typeface="Times New Roman" panose="02020603050405020304" pitchFamily="18" charset="0"/>
                <a:cs typeface="Times New Roman" panose="02020603050405020304" pitchFamily="18" charset="0"/>
              </a:rPr>
              <a:t>(VM) </a:t>
            </a:r>
            <a:r>
              <a:rPr lang="en-US" altLang="ko-KR" sz="2800" b="1" dirty="0" smtClean="0">
                <a:solidFill>
                  <a:schemeClr val="tx1"/>
                </a:solidFill>
                <a:latin typeface="Times New Roman" panose="02020603050405020304" pitchFamily="18" charset="0"/>
                <a:cs typeface="Times New Roman" panose="02020603050405020304" pitchFamily="18" charset="0"/>
              </a:rPr>
              <a:t>+ </a:t>
            </a:r>
            <a:r>
              <a:rPr lang="en-US" altLang="ko-KR" sz="2800" b="1" dirty="0" smtClean="0">
                <a:solidFill>
                  <a:srgbClr val="FF0000"/>
                </a:solidFill>
                <a:latin typeface="Times New Roman" panose="02020603050405020304" pitchFamily="18" charset="0"/>
                <a:cs typeface="Times New Roman" panose="02020603050405020304" pitchFamily="18" charset="0"/>
              </a:rPr>
              <a:t>c</a:t>
            </a:r>
            <a:r>
              <a:rPr lang="en-US" altLang="ko-KR" sz="2000" b="1" dirty="0" smtClean="0">
                <a:solidFill>
                  <a:schemeClr val="tx1"/>
                </a:solidFill>
                <a:latin typeface="Times New Roman" panose="02020603050405020304" pitchFamily="18" charset="0"/>
                <a:cs typeface="Times New Roman" panose="02020603050405020304" pitchFamily="18" charset="0"/>
              </a:rPr>
              <a:t>(Container)</a:t>
            </a:r>
            <a:endParaRPr lang="ko-KR" altLang="en-US" sz="2800" b="1" dirty="0">
              <a:solidFill>
                <a:schemeClr val="tx1"/>
              </a:solidFill>
              <a:latin typeface="Times New Roman" panose="02020603050405020304" pitchFamily="18" charset="0"/>
              <a:cs typeface="Times New Roman" panose="02020603050405020304" pitchFamily="18" charset="0"/>
            </a:endParaRPr>
          </a:p>
        </p:txBody>
      </p:sp>
      <p:pic>
        <p:nvPicPr>
          <p:cNvPr id="15" name="그림 14"/>
          <p:cNvPicPr>
            <a:picLocks noChangeAspect="1"/>
          </p:cNvPicPr>
          <p:nvPr/>
        </p:nvPicPr>
        <p:blipFill>
          <a:blip r:embed="rId4"/>
          <a:stretch>
            <a:fillRect/>
          </a:stretch>
        </p:blipFill>
        <p:spPr>
          <a:xfrm>
            <a:off x="7854398" y="367771"/>
            <a:ext cx="1264882" cy="1129770"/>
          </a:xfrm>
          <a:prstGeom prst="rect">
            <a:avLst/>
          </a:prstGeom>
        </p:spPr>
      </p:pic>
    </p:spTree>
    <p:extLst>
      <p:ext uri="{BB962C8B-B14F-4D97-AF65-F5344CB8AC3E}">
        <p14:creationId xmlns:p14="http://schemas.microsoft.com/office/powerpoint/2010/main" val="2674586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3"/>
          <p:cNvSpPr txBox="1">
            <a:spLocks/>
          </p:cNvSpPr>
          <p:nvPr/>
        </p:nvSpPr>
        <p:spPr bwMode="auto">
          <a:xfrm>
            <a:off x="0" y="-1"/>
            <a:ext cx="6897061" cy="1338831"/>
          </a:xfrm>
          <a:prstGeom prst="rect">
            <a:avLst/>
          </a:prstGeom>
          <a:solidFill>
            <a:schemeClr val="bg2"/>
          </a:solidFill>
          <a:ln>
            <a:noFill/>
          </a:ln>
          <a:extLst/>
        </p:spPr>
        <p:txBody>
          <a:bodyPr vert="horz" wrap="square" lIns="91440" tIns="45720" rIns="91440" bIns="45720" numCol="1" anchor="ctr" anchorCtr="0" compatLnSpc="1">
            <a:prstTxWarp prst="textNoShape">
              <a:avLst/>
            </a:prstTxWarp>
          </a:bodyPr>
          <a:lstStyle>
            <a:lvl1pPr algn="ctr" rtl="0" eaLnBrk="0" fontAlgn="base" latinLnBrk="1" hangingPunct="0">
              <a:spcBef>
                <a:spcPct val="0"/>
              </a:spcBef>
              <a:spcAft>
                <a:spcPct val="0"/>
              </a:spcAft>
              <a:defRPr sz="4400" kern="1200">
                <a:solidFill>
                  <a:schemeClr val="tx1"/>
                </a:solidFill>
                <a:latin typeface="+mj-lt"/>
                <a:ea typeface="+mj-ea"/>
                <a:cs typeface="맑은 고딕" charset="0"/>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a:lstStyle>
          <a:p>
            <a:r>
              <a:rPr lang="en-US" altLang="ko-KR" sz="4000" dirty="0" smtClean="0">
                <a:latin typeface="Times New Roman" panose="02020603050405020304" pitchFamily="18" charset="0"/>
                <a:cs typeface="Times New Roman" panose="02020603050405020304" pitchFamily="18" charset="0"/>
              </a:rPr>
              <a:t>Computer System: </a:t>
            </a:r>
            <a:r>
              <a:rPr kumimoji="0" lang="en-US" altLang="ko-KR" sz="4000" dirty="0" smtClean="0">
                <a:latin typeface="Times New Roman" panose="02020603050405020304" pitchFamily="18" charset="0"/>
                <a:cs typeface="Times New Roman" panose="02020603050405020304" pitchFamily="18" charset="0"/>
              </a:rPr>
              <a:t>Resource Scaling/Pooling with Clustering</a:t>
            </a:r>
            <a:endParaRPr kumimoji="0" lang="ko-KR" altLang="en-US" sz="4000" dirty="0" smtClean="0">
              <a:latin typeface="Times New Roman" panose="02020603050405020304" pitchFamily="18" charset="0"/>
              <a:cs typeface="Times New Roman" panose="02020603050405020304" pitchFamily="18" charset="0"/>
            </a:endParaRPr>
          </a:p>
        </p:txBody>
      </p:sp>
      <p:grpSp>
        <p:nvGrpSpPr>
          <p:cNvPr id="5" name="그룹 4"/>
          <p:cNvGrpSpPr/>
          <p:nvPr/>
        </p:nvGrpSpPr>
        <p:grpSpPr>
          <a:xfrm>
            <a:off x="92174" y="2878905"/>
            <a:ext cx="6493128" cy="3765591"/>
            <a:chOff x="27540" y="1461476"/>
            <a:chExt cx="8957812" cy="5445083"/>
          </a:xfrm>
        </p:grpSpPr>
        <p:pic>
          <p:nvPicPr>
            <p:cNvPr id="140293"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7046" y="1461476"/>
              <a:ext cx="1240777" cy="1240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그룹 2"/>
            <p:cNvGrpSpPr/>
            <p:nvPr/>
          </p:nvGrpSpPr>
          <p:grpSpPr>
            <a:xfrm>
              <a:off x="27540" y="2005133"/>
              <a:ext cx="8957812" cy="4901426"/>
              <a:chOff x="27540" y="2005133"/>
              <a:chExt cx="8957812" cy="4901426"/>
            </a:xfrm>
          </p:grpSpPr>
          <p:pic>
            <p:nvPicPr>
              <p:cNvPr id="28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6764" y="5069330"/>
                <a:ext cx="1182784" cy="11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6161" y="2791833"/>
                <a:ext cx="1182784" cy="11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9" name="Picture 4" descr="http://www.siliconloons.com/wp-content/uploads/2012/11/openstack-logo5.pn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6804" y="5567676"/>
                <a:ext cx="1109472" cy="13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0129" y="3905441"/>
                <a:ext cx="1182784" cy="11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7" name="꺾인 연결선 146"/>
              <p:cNvCxnSpPr>
                <a:stCxn id="189" idx="1"/>
                <a:endCxn id="164" idx="3"/>
              </p:cNvCxnSpPr>
              <p:nvPr/>
            </p:nvCxnSpPr>
            <p:spPr>
              <a:xfrm rot="10800000" flipV="1">
                <a:off x="5538644" y="3289934"/>
                <a:ext cx="552316" cy="1178905"/>
              </a:xfrm>
              <a:prstGeom prst="bentConnector3">
                <a:avLst>
                  <a:gd name="adj1" fmla="val 47700"/>
                </a:avLst>
              </a:prstGeom>
              <a:ln w="1016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 name="그룹 3"/>
              <p:cNvGrpSpPr/>
              <p:nvPr/>
            </p:nvGrpSpPr>
            <p:grpSpPr>
              <a:xfrm>
                <a:off x="845731" y="4391883"/>
                <a:ext cx="1909908" cy="2196069"/>
                <a:chOff x="-19402" y="1124744"/>
                <a:chExt cx="4365023" cy="4727970"/>
              </a:xfrm>
            </p:grpSpPr>
            <p:pic>
              <p:nvPicPr>
                <p:cNvPr id="2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4"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5"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3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31"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43" name="그룹 42"/>
              <p:cNvGrpSpPr/>
              <p:nvPr/>
            </p:nvGrpSpPr>
            <p:grpSpPr>
              <a:xfrm>
                <a:off x="2864236" y="4327971"/>
                <a:ext cx="1909908" cy="2196069"/>
                <a:chOff x="-19402" y="1124744"/>
                <a:chExt cx="4365023" cy="4727970"/>
              </a:xfrm>
            </p:grpSpPr>
            <p:pic>
              <p:nvPicPr>
                <p:cNvPr id="44"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45"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4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4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4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4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5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51"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52"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sp>
            <p:nvSpPr>
              <p:cNvPr id="164" name="순서도: 준비 163"/>
              <p:cNvSpPr/>
              <p:nvPr/>
            </p:nvSpPr>
            <p:spPr>
              <a:xfrm>
                <a:off x="27540" y="2196313"/>
                <a:ext cx="5511104" cy="4545053"/>
              </a:xfrm>
              <a:prstGeom prst="flowChartPreparation">
                <a:avLst/>
              </a:prstGeom>
              <a:noFill/>
              <a:ln w="76200">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nvGrpSpPr>
              <p:cNvPr id="165" name="그룹 164"/>
              <p:cNvGrpSpPr/>
              <p:nvPr/>
            </p:nvGrpSpPr>
            <p:grpSpPr>
              <a:xfrm>
                <a:off x="845731" y="2517571"/>
                <a:ext cx="1909908" cy="2196069"/>
                <a:chOff x="-19402" y="1124744"/>
                <a:chExt cx="4365023" cy="4727970"/>
              </a:xfrm>
            </p:grpSpPr>
            <p:pic>
              <p:nvPicPr>
                <p:cNvPr id="16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16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16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16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17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171"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172"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173"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174"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175" name="그룹 174"/>
              <p:cNvGrpSpPr/>
              <p:nvPr/>
            </p:nvGrpSpPr>
            <p:grpSpPr>
              <a:xfrm>
                <a:off x="2854413" y="2471213"/>
                <a:ext cx="1909908" cy="2196069"/>
                <a:chOff x="-19402" y="1124744"/>
                <a:chExt cx="4365023" cy="4727970"/>
              </a:xfrm>
            </p:grpSpPr>
            <p:pic>
              <p:nvPicPr>
                <p:cNvPr id="17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17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17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17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18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181"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182"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183"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184"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pic>
            <p:nvPicPr>
              <p:cNvPr id="21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5600" y="3644759"/>
                <a:ext cx="248628" cy="260682"/>
              </a:xfrm>
              <a:prstGeom prst="rect">
                <a:avLst/>
              </a:prstGeom>
              <a:noFill/>
              <a:extLst/>
            </p:spPr>
          </p:pic>
          <p:pic>
            <p:nvPicPr>
              <p:cNvPr id="22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3646880"/>
                <a:ext cx="248628" cy="260682"/>
              </a:xfrm>
              <a:prstGeom prst="rect">
                <a:avLst/>
              </a:prstGeom>
              <a:noFill/>
              <a:extLst/>
            </p:spPr>
          </p:pic>
          <p:pic>
            <p:nvPicPr>
              <p:cNvPr id="22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6020" y="3844277"/>
                <a:ext cx="248628" cy="260682"/>
              </a:xfrm>
              <a:prstGeom prst="rect">
                <a:avLst/>
              </a:prstGeom>
              <a:noFill/>
              <a:extLst/>
            </p:spPr>
          </p:pic>
          <p:pic>
            <p:nvPicPr>
              <p:cNvPr id="22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3844277"/>
                <a:ext cx="248628" cy="260682"/>
              </a:xfrm>
              <a:prstGeom prst="rect">
                <a:avLst/>
              </a:prstGeom>
              <a:noFill/>
              <a:extLst/>
            </p:spPr>
          </p:pic>
          <p:pic>
            <p:nvPicPr>
              <p:cNvPr id="22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111" y="3646880"/>
                <a:ext cx="248628" cy="260682"/>
              </a:xfrm>
              <a:prstGeom prst="rect">
                <a:avLst/>
              </a:prstGeom>
              <a:noFill/>
              <a:extLst/>
            </p:spPr>
          </p:pic>
          <p:pic>
            <p:nvPicPr>
              <p:cNvPr id="22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531" y="3844277"/>
                <a:ext cx="248628" cy="260682"/>
              </a:xfrm>
              <a:prstGeom prst="rect">
                <a:avLst/>
              </a:prstGeom>
              <a:noFill/>
              <a:extLst/>
            </p:spPr>
          </p:pic>
          <p:pic>
            <p:nvPicPr>
              <p:cNvPr id="22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8397" y="3433033"/>
                <a:ext cx="248628" cy="260682"/>
              </a:xfrm>
              <a:prstGeom prst="rect">
                <a:avLst/>
              </a:prstGeom>
              <a:noFill/>
              <a:extLst/>
            </p:spPr>
          </p:pic>
          <p:pic>
            <p:nvPicPr>
              <p:cNvPr id="22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12733" y="3435547"/>
                <a:ext cx="248628" cy="260682"/>
              </a:xfrm>
              <a:prstGeom prst="rect">
                <a:avLst/>
              </a:prstGeom>
              <a:noFill/>
              <a:extLst/>
            </p:spPr>
          </p:pic>
          <p:pic>
            <p:nvPicPr>
              <p:cNvPr id="227"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0668" y="3252085"/>
                <a:ext cx="1003070" cy="1080076"/>
              </a:xfrm>
              <a:prstGeom prst="rect">
                <a:avLst/>
              </a:prstGeom>
              <a:noFill/>
              <a:extLst/>
            </p:spPr>
          </p:pic>
          <p:pic>
            <p:nvPicPr>
              <p:cNvPr id="21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5704" y="3613326"/>
                <a:ext cx="248628" cy="260682"/>
              </a:xfrm>
              <a:prstGeom prst="rect">
                <a:avLst/>
              </a:prstGeom>
              <a:noFill/>
              <a:extLst/>
            </p:spPr>
          </p:pic>
          <p:pic>
            <p:nvPicPr>
              <p:cNvPr id="21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0460" y="3615447"/>
                <a:ext cx="248628" cy="260682"/>
              </a:xfrm>
              <a:prstGeom prst="rect">
                <a:avLst/>
              </a:prstGeom>
              <a:noFill/>
              <a:extLst/>
            </p:spPr>
          </p:pic>
          <p:pic>
            <p:nvPicPr>
              <p:cNvPr id="21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6124" y="3812844"/>
                <a:ext cx="248628" cy="260682"/>
              </a:xfrm>
              <a:prstGeom prst="rect">
                <a:avLst/>
              </a:prstGeom>
              <a:noFill/>
              <a:extLst/>
            </p:spPr>
          </p:pic>
          <p:pic>
            <p:nvPicPr>
              <p:cNvPr id="21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0460" y="3812844"/>
                <a:ext cx="248628" cy="260682"/>
              </a:xfrm>
              <a:prstGeom prst="rect">
                <a:avLst/>
              </a:prstGeom>
              <a:noFill/>
              <a:extLst/>
            </p:spPr>
          </p:pic>
          <p:pic>
            <p:nvPicPr>
              <p:cNvPr id="21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5215" y="3615447"/>
                <a:ext cx="248628" cy="260682"/>
              </a:xfrm>
              <a:prstGeom prst="rect">
                <a:avLst/>
              </a:prstGeom>
              <a:noFill/>
              <a:extLst/>
            </p:spPr>
          </p:pic>
          <p:pic>
            <p:nvPicPr>
              <p:cNvPr id="21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5635" y="3812844"/>
                <a:ext cx="248628" cy="260682"/>
              </a:xfrm>
              <a:prstGeom prst="rect">
                <a:avLst/>
              </a:prstGeom>
              <a:noFill/>
              <a:extLst/>
            </p:spPr>
          </p:pic>
          <p:pic>
            <p:nvPicPr>
              <p:cNvPr id="21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8501" y="3401600"/>
                <a:ext cx="248628" cy="260682"/>
              </a:xfrm>
              <a:prstGeom prst="rect">
                <a:avLst/>
              </a:prstGeom>
              <a:noFill/>
              <a:extLst/>
            </p:spPr>
          </p:pic>
          <p:pic>
            <p:nvPicPr>
              <p:cNvPr id="21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2837" y="3404114"/>
                <a:ext cx="248628" cy="260682"/>
              </a:xfrm>
              <a:prstGeom prst="rect">
                <a:avLst/>
              </a:prstGeom>
              <a:noFill/>
              <a:extLst/>
            </p:spPr>
          </p:pic>
          <p:pic>
            <p:nvPicPr>
              <p:cNvPr id="218"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80772" y="3220652"/>
                <a:ext cx="1003070" cy="1080076"/>
              </a:xfrm>
              <a:prstGeom prst="rect">
                <a:avLst/>
              </a:prstGeom>
              <a:noFill/>
              <a:extLst/>
            </p:spPr>
          </p:pic>
          <p:sp>
            <p:nvSpPr>
              <p:cNvPr id="189" name="순서도: 준비 188"/>
              <p:cNvSpPr/>
              <p:nvPr/>
            </p:nvSpPr>
            <p:spPr>
              <a:xfrm>
                <a:off x="6090960" y="2172255"/>
                <a:ext cx="2894392" cy="2235359"/>
              </a:xfrm>
              <a:prstGeom prst="flowChartPreparation">
                <a:avLst/>
              </a:prstGeom>
              <a:noFill/>
              <a:ln w="76200">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pic>
            <p:nvPicPr>
              <p:cNvPr id="20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5600" y="2722931"/>
                <a:ext cx="248628" cy="260682"/>
              </a:xfrm>
              <a:prstGeom prst="rect">
                <a:avLst/>
              </a:prstGeom>
              <a:noFill/>
              <a:extLst/>
            </p:spPr>
          </p:pic>
          <p:pic>
            <p:nvPicPr>
              <p:cNvPr id="20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2725052"/>
                <a:ext cx="248628" cy="260682"/>
              </a:xfrm>
              <a:prstGeom prst="rect">
                <a:avLst/>
              </a:prstGeom>
              <a:noFill/>
              <a:extLst/>
            </p:spPr>
          </p:pic>
          <p:pic>
            <p:nvPicPr>
              <p:cNvPr id="20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6020" y="2922449"/>
                <a:ext cx="248628" cy="260682"/>
              </a:xfrm>
              <a:prstGeom prst="rect">
                <a:avLst/>
              </a:prstGeom>
              <a:noFill/>
              <a:extLst/>
            </p:spPr>
          </p:pic>
          <p:pic>
            <p:nvPicPr>
              <p:cNvPr id="20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2922449"/>
                <a:ext cx="248628" cy="260682"/>
              </a:xfrm>
              <a:prstGeom prst="rect">
                <a:avLst/>
              </a:prstGeom>
              <a:noFill/>
              <a:extLst/>
            </p:spPr>
          </p:pic>
          <p:pic>
            <p:nvPicPr>
              <p:cNvPr id="20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111" y="2725052"/>
                <a:ext cx="248628" cy="260682"/>
              </a:xfrm>
              <a:prstGeom prst="rect">
                <a:avLst/>
              </a:prstGeom>
              <a:noFill/>
              <a:extLst/>
            </p:spPr>
          </p:pic>
          <p:pic>
            <p:nvPicPr>
              <p:cNvPr id="20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531" y="2922449"/>
                <a:ext cx="248628" cy="260682"/>
              </a:xfrm>
              <a:prstGeom prst="rect">
                <a:avLst/>
              </a:prstGeom>
              <a:noFill/>
              <a:extLst/>
            </p:spPr>
          </p:pic>
          <p:pic>
            <p:nvPicPr>
              <p:cNvPr id="20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8397" y="2511205"/>
                <a:ext cx="248628" cy="260682"/>
              </a:xfrm>
              <a:prstGeom prst="rect">
                <a:avLst/>
              </a:prstGeom>
              <a:noFill/>
              <a:extLst/>
            </p:spPr>
          </p:pic>
          <p:pic>
            <p:nvPicPr>
              <p:cNvPr id="20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12733" y="2513719"/>
                <a:ext cx="248628" cy="260682"/>
              </a:xfrm>
              <a:prstGeom prst="rect">
                <a:avLst/>
              </a:prstGeom>
              <a:noFill/>
              <a:extLst/>
            </p:spPr>
          </p:pic>
          <p:pic>
            <p:nvPicPr>
              <p:cNvPr id="209"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0668" y="2330257"/>
                <a:ext cx="1003070" cy="1080076"/>
              </a:xfrm>
              <a:prstGeom prst="rect">
                <a:avLst/>
              </a:prstGeom>
              <a:noFill/>
              <a:extLst/>
            </p:spPr>
          </p:pic>
          <p:pic>
            <p:nvPicPr>
              <p:cNvPr id="19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0545" y="2700131"/>
                <a:ext cx="248628" cy="260682"/>
              </a:xfrm>
              <a:prstGeom prst="rect">
                <a:avLst/>
              </a:prstGeom>
              <a:noFill/>
              <a:extLst/>
            </p:spPr>
          </p:pic>
          <p:pic>
            <p:nvPicPr>
              <p:cNvPr id="19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35301" y="2702252"/>
                <a:ext cx="248628" cy="260682"/>
              </a:xfrm>
              <a:prstGeom prst="rect">
                <a:avLst/>
              </a:prstGeom>
              <a:noFill/>
              <a:extLst/>
            </p:spPr>
          </p:pic>
          <p:pic>
            <p:nvPicPr>
              <p:cNvPr id="19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0965" y="2899649"/>
                <a:ext cx="248628" cy="260682"/>
              </a:xfrm>
              <a:prstGeom prst="rect">
                <a:avLst/>
              </a:prstGeom>
              <a:noFill/>
              <a:extLst/>
            </p:spPr>
          </p:pic>
          <p:pic>
            <p:nvPicPr>
              <p:cNvPr id="19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35301" y="2899649"/>
                <a:ext cx="248628" cy="260682"/>
              </a:xfrm>
              <a:prstGeom prst="rect">
                <a:avLst/>
              </a:prstGeom>
              <a:noFill/>
              <a:extLst/>
            </p:spPr>
          </p:pic>
          <p:pic>
            <p:nvPicPr>
              <p:cNvPr id="19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0056" y="2702252"/>
                <a:ext cx="248628" cy="260682"/>
              </a:xfrm>
              <a:prstGeom prst="rect">
                <a:avLst/>
              </a:prstGeom>
              <a:noFill/>
              <a:extLst/>
            </p:spPr>
          </p:pic>
          <p:pic>
            <p:nvPicPr>
              <p:cNvPr id="19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0476" y="2899649"/>
                <a:ext cx="248628" cy="260682"/>
              </a:xfrm>
              <a:prstGeom prst="rect">
                <a:avLst/>
              </a:prstGeom>
              <a:noFill/>
              <a:extLst/>
            </p:spPr>
          </p:pic>
          <p:pic>
            <p:nvPicPr>
              <p:cNvPr id="19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3342" y="2488405"/>
                <a:ext cx="248628" cy="260682"/>
              </a:xfrm>
              <a:prstGeom prst="rect">
                <a:avLst/>
              </a:prstGeom>
              <a:noFill/>
              <a:extLst/>
            </p:spPr>
          </p:pic>
          <p:pic>
            <p:nvPicPr>
              <p:cNvPr id="19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7678" y="2490919"/>
                <a:ext cx="248628" cy="260682"/>
              </a:xfrm>
              <a:prstGeom prst="rect">
                <a:avLst/>
              </a:prstGeom>
              <a:noFill/>
              <a:extLst/>
            </p:spPr>
          </p:pic>
          <p:pic>
            <p:nvPicPr>
              <p:cNvPr id="200"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75613" y="2307457"/>
                <a:ext cx="1003070" cy="1080076"/>
              </a:xfrm>
              <a:prstGeom prst="rect">
                <a:avLst/>
              </a:prstGeom>
              <a:noFill/>
              <a:extLst/>
            </p:spPr>
          </p:pic>
          <p:grpSp>
            <p:nvGrpSpPr>
              <p:cNvPr id="229" name="그룹 228"/>
              <p:cNvGrpSpPr/>
              <p:nvPr/>
            </p:nvGrpSpPr>
            <p:grpSpPr>
              <a:xfrm>
                <a:off x="6499804" y="5583762"/>
                <a:ext cx="1003070" cy="1080076"/>
                <a:chOff x="-19402" y="1124744"/>
                <a:chExt cx="4365023" cy="4727970"/>
              </a:xfrm>
            </p:grpSpPr>
            <p:pic>
              <p:nvPicPr>
                <p:cNvPr id="26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6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6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6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6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6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6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6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69"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230" name="그룹 229"/>
              <p:cNvGrpSpPr/>
              <p:nvPr/>
            </p:nvGrpSpPr>
            <p:grpSpPr>
              <a:xfrm>
                <a:off x="7559908" y="5552329"/>
                <a:ext cx="1003070" cy="1080076"/>
                <a:chOff x="-19402" y="1124744"/>
                <a:chExt cx="4365023" cy="4727970"/>
              </a:xfrm>
            </p:grpSpPr>
            <p:pic>
              <p:nvPicPr>
                <p:cNvPr id="25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5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5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5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5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5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5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5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60"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sp>
            <p:nvSpPr>
              <p:cNvPr id="231" name="순서도: 준비 230"/>
              <p:cNvSpPr/>
              <p:nvPr/>
            </p:nvSpPr>
            <p:spPr>
              <a:xfrm>
                <a:off x="6070096" y="4503932"/>
                <a:ext cx="2894392" cy="2235359"/>
              </a:xfrm>
              <a:prstGeom prst="flowChartPreparation">
                <a:avLst/>
              </a:prstGeom>
              <a:noFill/>
              <a:ln w="76200">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nvGrpSpPr>
              <p:cNvPr id="232" name="그룹 231"/>
              <p:cNvGrpSpPr/>
              <p:nvPr/>
            </p:nvGrpSpPr>
            <p:grpSpPr>
              <a:xfrm>
                <a:off x="6499804" y="4661934"/>
                <a:ext cx="1003070" cy="1080076"/>
                <a:chOff x="-19402" y="1124744"/>
                <a:chExt cx="4365023" cy="4727970"/>
              </a:xfrm>
            </p:grpSpPr>
            <p:pic>
              <p:nvPicPr>
                <p:cNvPr id="24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4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4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4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4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4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4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5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51"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233" name="그룹 232"/>
              <p:cNvGrpSpPr/>
              <p:nvPr/>
            </p:nvGrpSpPr>
            <p:grpSpPr>
              <a:xfrm>
                <a:off x="7554749" y="4639134"/>
                <a:ext cx="1003070" cy="1080076"/>
                <a:chOff x="-19402" y="1124744"/>
                <a:chExt cx="4365023" cy="4727970"/>
              </a:xfrm>
            </p:grpSpPr>
            <p:pic>
              <p:nvPicPr>
                <p:cNvPr id="23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3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3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3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3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3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4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4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42"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cxnSp>
            <p:nvCxnSpPr>
              <p:cNvPr id="272" name="꺾인 연결선 271"/>
              <p:cNvCxnSpPr>
                <a:stCxn id="164" idx="3"/>
                <a:endCxn id="231" idx="1"/>
              </p:cNvCxnSpPr>
              <p:nvPr/>
            </p:nvCxnSpPr>
            <p:spPr>
              <a:xfrm>
                <a:off x="5538644" y="4468840"/>
                <a:ext cx="531452" cy="1152772"/>
              </a:xfrm>
              <a:prstGeom prst="bentConnector3">
                <a:avLst>
                  <a:gd name="adj1" fmla="val 54779"/>
                </a:avLst>
              </a:prstGeom>
              <a:ln w="1016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87" name="Picture 2" descr="https://encrypted-tbn2.gstatic.com/images?q=tbn:ANd9GcTpJMc-H-yuu_pnn8CMdf1j7IGtJsNPo4noZxtP_-uz-5DJ8l4G">
                <a:hlinkClick r:id="rId10"/>
              </p:cNvPr>
              <p:cNvPicPr>
                <a:picLocks noChangeAspect="1" noChangeArrowheads="1"/>
              </p:cNvPicPr>
              <p:nvPr/>
            </p:nvPicPr>
            <p:blipFill>
              <a:blip r:embed="rId11" cstate="print">
                <a:clrChange>
                  <a:clrFrom>
                    <a:srgbClr val="FFFDFF"/>
                  </a:clrFrom>
                  <a:clrTo>
                    <a:srgbClr val="FFFDFF">
                      <a:alpha val="0"/>
                    </a:srgbClr>
                  </a:clrTo>
                </a:clrChange>
                <a:extLst>
                  <a:ext uri="{28A0092B-C50C-407E-A947-70E740481C1C}">
                    <a14:useLocalDpi xmlns:a14="http://schemas.microsoft.com/office/drawing/2010/main" val="0"/>
                  </a:ext>
                </a:extLst>
              </a:blip>
              <a:srcRect/>
              <a:stretch>
                <a:fillRect/>
              </a:stretch>
            </p:blipFill>
            <p:spPr bwMode="auto">
              <a:xfrm>
                <a:off x="5027379" y="2005133"/>
                <a:ext cx="1084465" cy="9818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 name="그룹 1"/>
          <p:cNvGrpSpPr/>
          <p:nvPr/>
        </p:nvGrpSpPr>
        <p:grpSpPr>
          <a:xfrm>
            <a:off x="4152630" y="1500950"/>
            <a:ext cx="2573954" cy="1469435"/>
            <a:chOff x="6055416" y="64374"/>
            <a:chExt cx="3039206" cy="1729083"/>
          </a:xfrm>
        </p:grpSpPr>
        <p:grpSp>
          <p:nvGrpSpPr>
            <p:cNvPr id="145" name="그룹 144"/>
            <p:cNvGrpSpPr/>
            <p:nvPr/>
          </p:nvGrpSpPr>
          <p:grpSpPr>
            <a:xfrm>
              <a:off x="6055416" y="73966"/>
              <a:ext cx="1440160" cy="1719491"/>
              <a:chOff x="7164288" y="2167320"/>
              <a:chExt cx="1849239" cy="2011878"/>
            </a:xfrm>
          </p:grpSpPr>
          <p:pic>
            <p:nvPicPr>
              <p:cNvPr id="146"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64381" y="2649897"/>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20561" y="2691193"/>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62282" y="3280167"/>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20561" y="3287952"/>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TextBox 1"/>
              <p:cNvSpPr txBox="1">
                <a:spLocks noChangeArrowheads="1"/>
              </p:cNvSpPr>
              <p:nvPr/>
            </p:nvSpPr>
            <p:spPr bwMode="auto">
              <a:xfrm>
                <a:off x="7164288" y="2167320"/>
                <a:ext cx="1849239" cy="55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2000" dirty="0" smtClean="0">
                    <a:ea typeface="굴림" pitchFamily="50" charset="-127"/>
                  </a:rPr>
                  <a:t>Scale </a:t>
                </a:r>
                <a:r>
                  <a:rPr lang="en-US" altLang="ko-KR" sz="2000" dirty="0" smtClean="0">
                    <a:solidFill>
                      <a:srgbClr val="FF0000"/>
                    </a:solidFill>
                    <a:ea typeface="굴림" pitchFamily="50" charset="-127"/>
                  </a:rPr>
                  <a:t>Out</a:t>
                </a:r>
                <a:endParaRPr lang="ko-KR" altLang="en-US" sz="1100" dirty="0">
                  <a:solidFill>
                    <a:srgbClr val="FF0000"/>
                  </a:solidFill>
                  <a:ea typeface="굴림" pitchFamily="50" charset="-127"/>
                </a:endParaRPr>
              </a:p>
            </p:txBody>
          </p:sp>
        </p:grpSp>
        <p:grpSp>
          <p:nvGrpSpPr>
            <p:cNvPr id="152" name="그룹 151"/>
            <p:cNvGrpSpPr/>
            <p:nvPr/>
          </p:nvGrpSpPr>
          <p:grpSpPr>
            <a:xfrm>
              <a:off x="7655260" y="64374"/>
              <a:ext cx="1439362" cy="1688692"/>
              <a:chOff x="7251496" y="4616095"/>
              <a:chExt cx="1712991" cy="2119208"/>
            </a:xfrm>
          </p:grpSpPr>
          <p:sp>
            <p:nvSpPr>
              <p:cNvPr id="153" name="TextBox 1"/>
              <p:cNvSpPr txBox="1">
                <a:spLocks noChangeArrowheads="1"/>
              </p:cNvSpPr>
              <p:nvPr/>
            </p:nvSpPr>
            <p:spPr bwMode="auto">
              <a:xfrm>
                <a:off x="7251496" y="4616095"/>
                <a:ext cx="1640978" cy="59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2000" dirty="0" smtClean="0">
                    <a:ea typeface="굴림" pitchFamily="50" charset="-127"/>
                  </a:rPr>
                  <a:t>Scale </a:t>
                </a:r>
                <a:r>
                  <a:rPr lang="en-US" altLang="ko-KR" sz="2000" dirty="0" smtClean="0">
                    <a:solidFill>
                      <a:srgbClr val="FF0000"/>
                    </a:solidFill>
                    <a:ea typeface="굴림" pitchFamily="50" charset="-127"/>
                  </a:rPr>
                  <a:t>Up</a:t>
                </a:r>
                <a:endParaRPr lang="ko-KR" altLang="en-US" sz="1100" dirty="0">
                  <a:solidFill>
                    <a:srgbClr val="FF0000"/>
                  </a:solidFill>
                  <a:ea typeface="굴림" pitchFamily="50" charset="-127"/>
                </a:endParaRPr>
              </a:p>
            </p:txBody>
          </p:sp>
          <p:pic>
            <p:nvPicPr>
              <p:cNvPr id="154" name="Picture 3" descr="C:\Users\sunny\Desktop\smartx-box.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89076" y="5157192"/>
                <a:ext cx="1675411" cy="157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55" name="그룹 154"/>
          <p:cNvGrpSpPr/>
          <p:nvPr/>
        </p:nvGrpSpPr>
        <p:grpSpPr>
          <a:xfrm>
            <a:off x="7010400" y="400094"/>
            <a:ext cx="1900679" cy="1703218"/>
            <a:chOff x="544198" y="598485"/>
            <a:chExt cx="1900679" cy="1703218"/>
          </a:xfrm>
        </p:grpSpPr>
        <p:grpSp>
          <p:nvGrpSpPr>
            <p:cNvPr id="156" name="그룹 155"/>
            <p:cNvGrpSpPr/>
            <p:nvPr/>
          </p:nvGrpSpPr>
          <p:grpSpPr>
            <a:xfrm>
              <a:off x="969183" y="854321"/>
              <a:ext cx="1475694" cy="1447382"/>
              <a:chOff x="3185979" y="2656221"/>
              <a:chExt cx="1475694" cy="1447382"/>
            </a:xfrm>
          </p:grpSpPr>
          <p:grpSp>
            <p:nvGrpSpPr>
              <p:cNvPr id="159" name="그룹 158"/>
              <p:cNvGrpSpPr/>
              <p:nvPr/>
            </p:nvGrpSpPr>
            <p:grpSpPr>
              <a:xfrm>
                <a:off x="3185979" y="2656221"/>
                <a:ext cx="1475694" cy="1447382"/>
                <a:chOff x="5477748" y="3510139"/>
                <a:chExt cx="679262" cy="666230"/>
              </a:xfrm>
            </p:grpSpPr>
            <p:pic>
              <p:nvPicPr>
                <p:cNvPr id="163" name="Picture 4" descr="C:\Users\sunny\Desktop\제목 없음.png"/>
                <p:cNvPicPr>
                  <a:picLocks noChangeAspect="1" noChangeArrowheads="1"/>
                </p:cNvPicPr>
                <p:nvPr/>
              </p:nvPicPr>
              <p:blipFill>
                <a:blip r:embed="rId14" cstate="print">
                  <a:lum bright="70000" contrast="-70000"/>
                  <a:extLst>
                    <a:ext uri="{28A0092B-C50C-407E-A947-70E740481C1C}">
                      <a14:useLocalDpi xmlns:a14="http://schemas.microsoft.com/office/drawing/2010/main" val="0"/>
                    </a:ext>
                  </a:extLst>
                </a:blip>
                <a:srcRect/>
                <a:stretch>
                  <a:fillRect/>
                </a:stretch>
              </p:blipFill>
              <p:spPr bwMode="auto">
                <a:xfrm>
                  <a:off x="5477748" y="3510139"/>
                  <a:ext cx="679262" cy="666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그림 184"/>
                <p:cNvPicPr>
                  <a:picLocks noChangeAspect="1"/>
                </p:cNvPicPr>
                <p:nvPr/>
              </p:nvPicPr>
              <p:blipFill>
                <a:blip r:embed="rId15">
                  <a:duotone>
                    <a:prstClr val="black"/>
                    <a:schemeClr val="tx2">
                      <a:tint val="45000"/>
                      <a:satMod val="400000"/>
                    </a:schemeClr>
                  </a:duotone>
                </a:blip>
                <a:stretch>
                  <a:fillRect/>
                </a:stretch>
              </p:blipFill>
              <p:spPr>
                <a:xfrm>
                  <a:off x="5521495" y="3826661"/>
                  <a:ext cx="282305" cy="241497"/>
                </a:xfrm>
                <a:prstGeom prst="rect">
                  <a:avLst/>
                </a:prstGeom>
              </p:spPr>
            </p:pic>
            <p:pic>
              <p:nvPicPr>
                <p:cNvPr id="186" name="그림 185"/>
                <p:cNvPicPr>
                  <a:picLocks noChangeAspect="1"/>
                </p:cNvPicPr>
                <p:nvPr/>
              </p:nvPicPr>
              <p:blipFill>
                <a:blip r:embed="rId16">
                  <a:duotone>
                    <a:prstClr val="black"/>
                    <a:schemeClr val="tx2">
                      <a:tint val="45000"/>
                      <a:satMod val="400000"/>
                    </a:schemeClr>
                  </a:duotone>
                </a:blip>
                <a:stretch>
                  <a:fillRect/>
                </a:stretch>
              </p:blipFill>
              <p:spPr>
                <a:xfrm>
                  <a:off x="5847546" y="3832136"/>
                  <a:ext cx="269503" cy="230546"/>
                </a:xfrm>
                <a:prstGeom prst="rect">
                  <a:avLst/>
                </a:prstGeom>
              </p:spPr>
            </p:pic>
            <p:pic>
              <p:nvPicPr>
                <p:cNvPr id="270" name="그림 269"/>
                <p:cNvPicPr>
                  <a:picLocks noChangeAspect="1"/>
                </p:cNvPicPr>
                <p:nvPr/>
              </p:nvPicPr>
              <p:blipFill>
                <a:blip r:embed="rId17">
                  <a:duotone>
                    <a:prstClr val="black"/>
                    <a:schemeClr val="tx2">
                      <a:tint val="45000"/>
                      <a:satMod val="400000"/>
                    </a:schemeClr>
                  </a:duotone>
                </a:blip>
                <a:stretch>
                  <a:fillRect/>
                </a:stretch>
              </p:blipFill>
              <p:spPr>
                <a:xfrm>
                  <a:off x="5688773" y="3552166"/>
                  <a:ext cx="273799" cy="212956"/>
                </a:xfrm>
                <a:prstGeom prst="rect">
                  <a:avLst/>
                </a:prstGeom>
              </p:spPr>
            </p:pic>
          </p:grpSp>
          <p:sp>
            <p:nvSpPr>
              <p:cNvPr id="160" name="직사각형 159"/>
              <p:cNvSpPr/>
              <p:nvPr/>
            </p:nvSpPr>
            <p:spPr>
              <a:xfrm>
                <a:off x="4119942" y="3497508"/>
                <a:ext cx="399918" cy="272259"/>
              </a:xfrm>
              <a:prstGeom prst="rect">
                <a:avLst/>
              </a:prstGeom>
              <a:solidFill>
                <a:srgbClr val="FFFFFF">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a:solidFill>
                      <a:schemeClr val="tx1"/>
                    </a:solidFill>
                    <a:latin typeface="Times New Roman" panose="02020603050405020304" pitchFamily="18" charset="0"/>
                    <a:cs typeface="Times New Roman" panose="02020603050405020304" pitchFamily="18" charset="0"/>
                  </a:rPr>
                  <a:t>Smart NIC</a:t>
                </a:r>
                <a:endParaRPr lang="ko-KR" altLang="en-US" sz="1200" dirty="0">
                  <a:solidFill>
                    <a:schemeClr val="tx1"/>
                  </a:solidFill>
                  <a:latin typeface="Times New Roman" panose="02020603050405020304" pitchFamily="18" charset="0"/>
                  <a:cs typeface="Times New Roman" panose="02020603050405020304" pitchFamily="18" charset="0"/>
                </a:endParaRPr>
              </a:p>
            </p:txBody>
          </p:sp>
          <p:sp>
            <p:nvSpPr>
              <p:cNvPr id="161" name="직사각형 160"/>
              <p:cNvSpPr/>
              <p:nvPr/>
            </p:nvSpPr>
            <p:spPr>
              <a:xfrm>
                <a:off x="3722555" y="2835699"/>
                <a:ext cx="449059" cy="256926"/>
              </a:xfrm>
              <a:prstGeom prst="rect">
                <a:avLst/>
              </a:prstGeom>
              <a:solidFill>
                <a:srgbClr val="FFFFFF">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a:solidFill>
                      <a:schemeClr val="tx1"/>
                    </a:solidFill>
                    <a:latin typeface="Times New Roman" panose="02020603050405020304" pitchFamily="18" charset="0"/>
                    <a:cs typeface="Times New Roman" panose="02020603050405020304" pitchFamily="18" charset="0"/>
                  </a:rPr>
                  <a:t>NVMe Flash</a:t>
                </a:r>
                <a:endParaRPr lang="ko-KR" altLang="en-US" sz="1200" dirty="0">
                  <a:solidFill>
                    <a:schemeClr val="tx1"/>
                  </a:solidFill>
                  <a:latin typeface="Times New Roman" panose="02020603050405020304" pitchFamily="18" charset="0"/>
                  <a:cs typeface="Times New Roman" panose="02020603050405020304" pitchFamily="18" charset="0"/>
                </a:endParaRPr>
              </a:p>
            </p:txBody>
          </p:sp>
          <p:sp>
            <p:nvSpPr>
              <p:cNvPr id="162" name="직사각형 161"/>
              <p:cNvSpPr/>
              <p:nvPr/>
            </p:nvSpPr>
            <p:spPr>
              <a:xfrm>
                <a:off x="3386651" y="3504230"/>
                <a:ext cx="394336" cy="141043"/>
              </a:xfrm>
              <a:prstGeom prst="rect">
                <a:avLst/>
              </a:prstGeom>
              <a:solidFill>
                <a:srgbClr val="FFFFFF">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a:solidFill>
                      <a:schemeClr val="tx1"/>
                    </a:solidFill>
                    <a:latin typeface="Times New Roman" panose="02020603050405020304" pitchFamily="18" charset="0"/>
                    <a:cs typeface="Times New Roman" panose="02020603050405020304" pitchFamily="18" charset="0"/>
                  </a:rPr>
                  <a:t>HBM</a:t>
                </a:r>
                <a:endParaRPr lang="ko-KR" altLang="en-US" sz="1200" dirty="0">
                  <a:solidFill>
                    <a:schemeClr val="tx1"/>
                  </a:solidFill>
                  <a:latin typeface="Times New Roman" panose="02020603050405020304" pitchFamily="18" charset="0"/>
                  <a:cs typeface="Times New Roman" panose="02020603050405020304" pitchFamily="18" charset="0"/>
                </a:endParaRPr>
              </a:p>
            </p:txBody>
          </p:sp>
        </p:grpSp>
        <p:pic>
          <p:nvPicPr>
            <p:cNvPr id="157" name="Picture 8" descr="Image result for tesla gpu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44198" y="1195051"/>
              <a:ext cx="798970" cy="587044"/>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8" descr="Image result for cpu xeon 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4244" y="598485"/>
              <a:ext cx="662454" cy="577651"/>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p:cNvSpPr txBox="1"/>
          <p:nvPr/>
        </p:nvSpPr>
        <p:spPr>
          <a:xfrm>
            <a:off x="6702019" y="4193200"/>
            <a:ext cx="2370363" cy="1569660"/>
          </a:xfrm>
          <a:prstGeom prst="rect">
            <a:avLst/>
          </a:prstGeom>
          <a:noFill/>
        </p:spPr>
        <p:txBody>
          <a:bodyPr wrap="square" rtlCol="0">
            <a:spAutoFit/>
          </a:bodyPr>
          <a:lstStyle/>
          <a:p>
            <a:pPr algn="ctr"/>
            <a:r>
              <a:rPr lang="en-US" altLang="ko-KR" sz="2400" dirty="0" smtClean="0"/>
              <a:t>HPC + </a:t>
            </a:r>
          </a:p>
          <a:p>
            <a:pPr algn="ctr"/>
            <a:r>
              <a:rPr lang="en-US" altLang="ko-KR" sz="2400" dirty="0" smtClean="0"/>
              <a:t>HPDA (</a:t>
            </a:r>
            <a:r>
              <a:rPr lang="en-US" altLang="ko-KR" sz="2400" dirty="0" err="1" smtClean="0"/>
              <a:t>BigData</a:t>
            </a:r>
            <a:r>
              <a:rPr lang="en-US" altLang="ko-KR" sz="2400" dirty="0" smtClean="0"/>
              <a:t>) </a:t>
            </a:r>
          </a:p>
          <a:p>
            <a:pPr algn="ctr"/>
            <a:endParaRPr lang="en-US" altLang="ko-KR" sz="2400" dirty="0" smtClean="0">
              <a:sym typeface="Wingdings" panose="05000000000000000000" pitchFamily="2" charset="2"/>
            </a:endParaRPr>
          </a:p>
          <a:p>
            <a:pPr algn="ctr"/>
            <a:r>
              <a:rPr lang="en-US" altLang="ko-KR" sz="2400" dirty="0" smtClean="0">
                <a:sym typeface="Wingdings" panose="05000000000000000000" pitchFamily="2" charset="2"/>
              </a:rPr>
              <a:t> AI (ML/DL)</a:t>
            </a:r>
            <a:endParaRPr lang="ko-KR" altLang="en-US" sz="2400" dirty="0"/>
          </a:p>
        </p:txBody>
      </p:sp>
    </p:spTree>
    <p:extLst>
      <p:ext uri="{BB962C8B-B14F-4D97-AF65-F5344CB8AC3E}">
        <p14:creationId xmlns:p14="http://schemas.microsoft.com/office/powerpoint/2010/main" val="42556760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3095"/>
            <a:ext cx="5542676" cy="594984"/>
          </a:xfrm>
        </p:spPr>
        <p:txBody>
          <a:bodyPr>
            <a:noAutofit/>
          </a:bodyPr>
          <a:lstStyle/>
          <a:p>
            <a:pPr algn="ctr"/>
            <a:r>
              <a:rPr lang="en-US" altLang="ko-KR" sz="4000" dirty="0" smtClean="0">
                <a:latin typeface="Times New Roman" panose="02020603050405020304" pitchFamily="18" charset="0"/>
                <a:cs typeface="Times New Roman" panose="02020603050405020304" pitchFamily="18" charset="0"/>
              </a:rPr>
              <a:t>Cluster for AI Computing</a:t>
            </a:r>
            <a:endParaRPr lang="ko-KR" altLang="en-US" sz="4000" dirty="0">
              <a:latin typeface="Times New Roman" panose="02020603050405020304" pitchFamily="18" charset="0"/>
              <a:cs typeface="Times New Roman" panose="02020603050405020304" pitchFamily="18" charset="0"/>
            </a:endParaRPr>
          </a:p>
        </p:txBody>
      </p:sp>
      <p:grpSp>
        <p:nvGrpSpPr>
          <p:cNvPr id="3" name="그룹 2"/>
          <p:cNvGrpSpPr/>
          <p:nvPr/>
        </p:nvGrpSpPr>
        <p:grpSpPr>
          <a:xfrm>
            <a:off x="107504" y="2474863"/>
            <a:ext cx="7757856" cy="4250422"/>
            <a:chOff x="126512" y="1363975"/>
            <a:chExt cx="8890976" cy="5307336"/>
          </a:xfrm>
        </p:grpSpPr>
        <p:grpSp>
          <p:nvGrpSpPr>
            <p:cNvPr id="155" name="그룹 154"/>
            <p:cNvGrpSpPr/>
            <p:nvPr/>
          </p:nvGrpSpPr>
          <p:grpSpPr>
            <a:xfrm>
              <a:off x="979235" y="1363975"/>
              <a:ext cx="3100998" cy="1657949"/>
              <a:chOff x="3034815" y="1038334"/>
              <a:chExt cx="3100998" cy="1657949"/>
            </a:xfrm>
          </p:grpSpPr>
          <p:sp>
            <p:nvSpPr>
              <p:cNvPr id="156" name="모서리가 둥근 직사각형 155"/>
              <p:cNvSpPr/>
              <p:nvPr/>
            </p:nvSpPr>
            <p:spPr>
              <a:xfrm>
                <a:off x="3518683" y="1455559"/>
                <a:ext cx="2617130" cy="1240724"/>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pic>
            <p:nvPicPr>
              <p:cNvPr id="157" name="Picture 4" descr="C:\Users\sunny\Desktop\제목 없음.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1477" y="1507705"/>
                <a:ext cx="833095" cy="782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6" descr="Image result for mellanox smartnic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4930749" y="1956752"/>
                <a:ext cx="474853" cy="412097"/>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94"/>
              <p:cNvSpPr txBox="1"/>
              <p:nvPr/>
            </p:nvSpPr>
            <p:spPr>
              <a:xfrm>
                <a:off x="3748527" y="1091473"/>
                <a:ext cx="2347507" cy="4375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smtClean="0">
                    <a:latin typeface="Times New Roman" panose="02020603050405020304" pitchFamily="18" charset="0"/>
                    <a:cs typeface="Times New Roman" panose="02020603050405020304" pitchFamily="18" charset="0"/>
                  </a:rPr>
                  <a:t>Intelligence Center</a:t>
                </a:r>
              </a:p>
            </p:txBody>
          </p:sp>
          <p:pic>
            <p:nvPicPr>
              <p:cNvPr id="160" name="Picture 4" descr="https://upload.wikimedia.org/wikipedia/commons/thumb/8/80/The_OpenStack_logo.svg/2000px-The_OpenStack_logo.svg.png"/>
              <p:cNvPicPr>
                <a:picLocks noChangeAspect="1" noChangeArrowheads="1"/>
              </p:cNvPicPr>
              <p:nvPr/>
            </p:nvPicPr>
            <p:blipFill rotWithShape="1">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8566" t="7926" r="14090" b="9205"/>
              <a:stretch/>
            </p:blipFill>
            <p:spPr bwMode="auto">
              <a:xfrm>
                <a:off x="4465963" y="2257792"/>
                <a:ext cx="367338" cy="350700"/>
              </a:xfrm>
              <a:prstGeom prst="rect">
                <a:avLst/>
              </a:prstGeom>
              <a:noFill/>
              <a:extLst>
                <a:ext uri="{909E8E84-426E-40DD-AFC4-6F175D3DCCD1}">
                  <a14:hiddenFill xmlns:a14="http://schemas.microsoft.com/office/drawing/2010/main">
                    <a:solidFill>
                      <a:srgbClr val="FFFFFF"/>
                    </a:solidFill>
                  </a14:hiddenFill>
                </a:ext>
              </a:extLst>
            </p:spPr>
          </p:pic>
          <p:pic>
            <p:nvPicPr>
              <p:cNvPr id="161" name="그림 160"/>
              <p:cNvPicPr>
                <a:picLocks noChangeAspect="1"/>
              </p:cNvPicPr>
              <p:nvPr/>
            </p:nvPicPr>
            <p:blipFill>
              <a:blip r:embed="rId5"/>
              <a:stretch>
                <a:fillRect/>
              </a:stretch>
            </p:blipFill>
            <p:spPr>
              <a:xfrm>
                <a:off x="3034815" y="1038334"/>
                <a:ext cx="947280" cy="932410"/>
              </a:xfrm>
              <a:prstGeom prst="rect">
                <a:avLst/>
              </a:prstGeom>
            </p:spPr>
          </p:pic>
          <p:pic>
            <p:nvPicPr>
              <p:cNvPr id="162" name="Picture 14" descr="Image result for kubernetes"/>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 t="1" r="71922" b="4409"/>
              <a:stretch/>
            </p:blipFill>
            <p:spPr bwMode="auto">
              <a:xfrm>
                <a:off x="3915241" y="1921881"/>
                <a:ext cx="298058" cy="227512"/>
              </a:xfrm>
              <a:prstGeom prst="rect">
                <a:avLst/>
              </a:prstGeom>
              <a:noFill/>
              <a:extLst>
                <a:ext uri="{909E8E84-426E-40DD-AFC4-6F175D3DCCD1}">
                  <a14:hiddenFill xmlns:a14="http://schemas.microsoft.com/office/drawing/2010/main">
                    <a:solidFill>
                      <a:srgbClr val="FFFFFF"/>
                    </a:solidFill>
                  </a14:hiddenFill>
                </a:ext>
              </a:extLst>
            </p:spPr>
          </p:pic>
          <p:pic>
            <p:nvPicPr>
              <p:cNvPr id="163" name="그림 1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7426" y="2129760"/>
                <a:ext cx="202595" cy="206210"/>
              </a:xfrm>
              <a:prstGeom prst="rect">
                <a:avLst/>
              </a:prstGeom>
            </p:spPr>
          </p:pic>
          <p:pic>
            <p:nvPicPr>
              <p:cNvPr id="164"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93802" y="1847472"/>
                <a:ext cx="574617" cy="325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4" name="육각형 183"/>
            <p:cNvSpPr/>
            <p:nvPr/>
          </p:nvSpPr>
          <p:spPr>
            <a:xfrm>
              <a:off x="2760336" y="3594523"/>
              <a:ext cx="3595215" cy="3076788"/>
            </a:xfrm>
            <a:prstGeom prst="hexagon">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85" name="TextBox 184"/>
            <p:cNvSpPr txBox="1"/>
            <p:nvPr/>
          </p:nvSpPr>
          <p:spPr>
            <a:xfrm>
              <a:off x="4036023" y="2549127"/>
              <a:ext cx="4000964" cy="755794"/>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Multi-node AI Computing Cluster with Optimized DL Tools</a:t>
              </a:r>
            </a:p>
          </p:txBody>
        </p:sp>
        <p:pic>
          <p:nvPicPr>
            <p:cNvPr id="18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8989853">
              <a:off x="3990610" y="5064499"/>
              <a:ext cx="970234" cy="1234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7"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00234" y="5681789"/>
              <a:ext cx="569309" cy="587160"/>
            </a:xfrm>
            <a:prstGeom prst="rect">
              <a:avLst/>
            </a:prstGeom>
            <a:noFill/>
            <a:extLst/>
          </p:spPr>
        </p:pic>
        <p:pic>
          <p:nvPicPr>
            <p:cNvPr id="188"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53211" y="5665722"/>
              <a:ext cx="569309" cy="587160"/>
            </a:xfrm>
            <a:prstGeom prst="rect">
              <a:avLst/>
            </a:prstGeom>
            <a:noFill/>
            <a:extLst/>
          </p:spPr>
        </p:pic>
        <p:pic>
          <p:nvPicPr>
            <p:cNvPr id="189"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59830" y="5087674"/>
              <a:ext cx="569309" cy="587160"/>
            </a:xfrm>
            <a:prstGeom prst="rect">
              <a:avLst/>
            </a:prstGeom>
            <a:noFill/>
            <a:extLst/>
          </p:spPr>
        </p:pic>
        <p:pic>
          <p:nvPicPr>
            <p:cNvPr id="190"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12381" y="5061839"/>
              <a:ext cx="569309" cy="587160"/>
            </a:xfrm>
            <a:prstGeom prst="rect">
              <a:avLst/>
            </a:prstGeom>
            <a:noFill/>
            <a:extLst/>
          </p:spPr>
        </p:pic>
        <p:pic>
          <p:nvPicPr>
            <p:cNvPr id="191" name="Picture 4" descr="C:\Users\sunny\Desktop\제목 없음.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37311" y="4697211"/>
              <a:ext cx="1965978" cy="185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2" name="그룹 191"/>
            <p:cNvGrpSpPr/>
            <p:nvPr/>
          </p:nvGrpSpPr>
          <p:grpSpPr>
            <a:xfrm>
              <a:off x="6671356" y="3480317"/>
              <a:ext cx="2090317" cy="1998472"/>
              <a:chOff x="643271" y="2204418"/>
              <a:chExt cx="2484806" cy="2099734"/>
            </a:xfrm>
          </p:grpSpPr>
          <p:sp>
            <p:nvSpPr>
              <p:cNvPr id="193" name="육각형 192"/>
              <p:cNvSpPr/>
              <p:nvPr/>
            </p:nvSpPr>
            <p:spPr>
              <a:xfrm>
                <a:off x="643734" y="2324410"/>
                <a:ext cx="2341467" cy="1601353"/>
              </a:xfrm>
              <a:prstGeom prst="hexagon">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pic>
            <p:nvPicPr>
              <p:cNvPr id="194" name="Picture 12" descr="Image result for ceph"/>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86849" y="2204418"/>
                <a:ext cx="1529682" cy="702490"/>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p:cNvSpPr txBox="1"/>
              <p:nvPr/>
            </p:nvSpPr>
            <p:spPr>
              <a:xfrm>
                <a:off x="643271" y="3928004"/>
                <a:ext cx="2484806" cy="376148"/>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Cloud Storage Cluster</a:t>
                </a:r>
              </a:p>
            </p:txBody>
          </p:sp>
          <p:grpSp>
            <p:nvGrpSpPr>
              <p:cNvPr id="196" name="그룹 195"/>
              <p:cNvGrpSpPr/>
              <p:nvPr/>
            </p:nvGrpSpPr>
            <p:grpSpPr>
              <a:xfrm>
                <a:off x="1127847" y="2783102"/>
                <a:ext cx="1260461" cy="1089811"/>
                <a:chOff x="1143986" y="2905005"/>
                <a:chExt cx="1260461" cy="1089811"/>
              </a:xfrm>
            </p:grpSpPr>
            <p:pic>
              <p:nvPicPr>
                <p:cNvPr id="197"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8989853">
                  <a:off x="1433895" y="3045806"/>
                  <a:ext cx="721997" cy="812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8"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29076" y="3382865"/>
                  <a:ext cx="423650" cy="386190"/>
                </a:xfrm>
                <a:prstGeom prst="rect">
                  <a:avLst/>
                </a:prstGeom>
                <a:noFill/>
                <a:extLst/>
              </p:spPr>
            </p:pic>
            <p:pic>
              <p:nvPicPr>
                <p:cNvPr id="199"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07260" y="3212104"/>
                  <a:ext cx="423650" cy="386190"/>
                </a:xfrm>
                <a:prstGeom prst="rect">
                  <a:avLst/>
                </a:prstGeom>
                <a:noFill/>
                <a:extLst/>
              </p:spPr>
            </p:pic>
            <p:pic>
              <p:nvPicPr>
                <p:cNvPr id="200" name="Picture 4" descr="C:\Users\sunny\Desktop\제목 없음.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43986" y="2905005"/>
                  <a:ext cx="1260461" cy="1089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01" name="그룹 200"/>
            <p:cNvGrpSpPr/>
            <p:nvPr/>
          </p:nvGrpSpPr>
          <p:grpSpPr>
            <a:xfrm>
              <a:off x="126512" y="3208797"/>
              <a:ext cx="2487492" cy="1184164"/>
              <a:chOff x="7747541" y="1746002"/>
              <a:chExt cx="2956936" cy="1244165"/>
            </a:xfrm>
          </p:grpSpPr>
          <p:sp>
            <p:nvSpPr>
              <p:cNvPr id="202" name="모서리가 둥근 직사각형 201"/>
              <p:cNvSpPr/>
              <p:nvPr/>
            </p:nvSpPr>
            <p:spPr>
              <a:xfrm>
                <a:off x="7932332" y="1746002"/>
                <a:ext cx="2527264" cy="1239908"/>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pic>
            <p:nvPicPr>
              <p:cNvPr id="203" name="Picture 8" descr="Image result for tesla gpu 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447392" y="2267454"/>
                <a:ext cx="643172" cy="468941"/>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4" descr="Image result for nvidia"/>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442552" y="2218862"/>
                <a:ext cx="643172" cy="499529"/>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747541" y="1764228"/>
                <a:ext cx="2956936" cy="309278"/>
              </a:xfrm>
              <a:prstGeom prst="rect">
                <a:avLst/>
              </a:prstGeom>
              <a:noFill/>
            </p:spPr>
            <p:txBody>
              <a:bodyPr wrap="square" rtlCol="0">
                <a:spAutoFit/>
              </a:bodyPr>
              <a:lstStyle>
                <a:defPPr>
                  <a:defRPr lang="ko-KR"/>
                </a:defPPr>
                <a:lvl1pPr algn="ctr">
                  <a:defRPr b="1">
                    <a:solidFill>
                      <a:prstClr val="black"/>
                    </a:solidFill>
                    <a:latin typeface="Times New Roman" panose="02020603050405020304" pitchFamily="18" charset="0"/>
                    <a:ea typeface="맑은 고딕"/>
                    <a:cs typeface="Times New Roman" panose="02020603050405020304" pitchFamily="18"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ko-KR" sz="1100" b="1" i="0" u="none" strike="noStrike" kern="0" cap="none" spc="0" normalizeH="0" baseline="0" noProof="0" dirty="0" smtClean="0">
                    <a:ln>
                      <a:noFill/>
                    </a:ln>
                    <a:solidFill>
                      <a:prstClr val="black"/>
                    </a:solidFill>
                    <a:effectLst/>
                    <a:uLnTx/>
                    <a:uFillTx/>
                    <a:latin typeface="Times New Roman" panose="02020603050405020304" pitchFamily="18" charset="0"/>
                    <a:ea typeface="맑은 고딕"/>
                    <a:cs typeface="Times New Roman" panose="02020603050405020304" pitchFamily="18" charset="0"/>
                  </a:rPr>
                  <a:t>GPU Acceleration</a:t>
                </a:r>
              </a:p>
            </p:txBody>
          </p:sp>
          <p:pic>
            <p:nvPicPr>
              <p:cNvPr id="206" name="Picture 8" descr="Image result for tesla gpu 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408409" y="2089047"/>
                <a:ext cx="457207" cy="333353"/>
              </a:xfrm>
              <a:prstGeom prst="rect">
                <a:avLst/>
              </a:prstGeom>
              <a:noFill/>
              <a:extLst>
                <a:ext uri="{909E8E84-426E-40DD-AFC4-6F175D3DCCD1}">
                  <a14:hiddenFill xmlns:a14="http://schemas.microsoft.com/office/drawing/2010/main">
                    <a:solidFill>
                      <a:srgbClr val="FFFFFF"/>
                    </a:solidFill>
                  </a14:hiddenFill>
                </a:ext>
              </a:extLst>
            </p:spPr>
          </p:pic>
          <p:sp>
            <p:nvSpPr>
              <p:cNvPr id="207" name="TextBox 206"/>
              <p:cNvSpPr txBox="1"/>
              <p:nvPr/>
            </p:nvSpPr>
            <p:spPr>
              <a:xfrm>
                <a:off x="8258375" y="2645364"/>
                <a:ext cx="1206534" cy="344803"/>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GPU Cards</a:t>
                </a:r>
                <a:endParaRPr kumimoji="0" lang="ko-KR" altLang="en-US"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grpSp>
          <p:nvGrpSpPr>
            <p:cNvPr id="208" name="그룹 207"/>
            <p:cNvGrpSpPr/>
            <p:nvPr/>
          </p:nvGrpSpPr>
          <p:grpSpPr>
            <a:xfrm>
              <a:off x="160983" y="5473196"/>
              <a:ext cx="2487492" cy="1180112"/>
              <a:chOff x="8070457" y="3310217"/>
              <a:chExt cx="2956936" cy="1239908"/>
            </a:xfrm>
          </p:grpSpPr>
          <p:sp>
            <p:nvSpPr>
              <p:cNvPr id="209" name="모서리가 둥근 직사각형 208"/>
              <p:cNvSpPr/>
              <p:nvPr/>
            </p:nvSpPr>
            <p:spPr>
              <a:xfrm>
                <a:off x="8215706" y="3310217"/>
                <a:ext cx="2527264" cy="123990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210" name="TextBox 209"/>
              <p:cNvSpPr txBox="1"/>
              <p:nvPr/>
            </p:nvSpPr>
            <p:spPr>
              <a:xfrm>
                <a:off x="8070457" y="3339324"/>
                <a:ext cx="2956936" cy="309278"/>
              </a:xfrm>
              <a:prstGeom prst="rect">
                <a:avLst/>
              </a:prstGeom>
              <a:noFill/>
            </p:spPr>
            <p:txBody>
              <a:bodyPr wrap="square" rtlCol="0">
                <a:spAutoFit/>
              </a:bodyPr>
              <a:lstStyle>
                <a:defPPr>
                  <a:defRPr lang="ko-KR"/>
                </a:defPPr>
                <a:lvl1pPr algn="ctr">
                  <a:defRPr b="1">
                    <a:solidFill>
                      <a:prstClr val="black"/>
                    </a:solidFill>
                    <a:latin typeface="Times New Roman" panose="02020603050405020304" pitchFamily="18" charset="0"/>
                    <a:ea typeface="맑은 고딕"/>
                    <a:cs typeface="Times New Roman" panose="02020603050405020304" pitchFamily="18"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ko-KR" sz="1100" b="1" i="0" u="none" strike="noStrike" kern="0" cap="none" spc="0" normalizeH="0" baseline="0" noProof="0" dirty="0" smtClean="0">
                    <a:ln>
                      <a:noFill/>
                    </a:ln>
                    <a:solidFill>
                      <a:prstClr val="black"/>
                    </a:solidFill>
                    <a:effectLst/>
                    <a:uLnTx/>
                    <a:uFillTx/>
                    <a:latin typeface="Times New Roman" panose="02020603050405020304" pitchFamily="18" charset="0"/>
                    <a:ea typeface="맑은 고딕"/>
                    <a:cs typeface="Times New Roman" panose="02020603050405020304" pitchFamily="18" charset="0"/>
                  </a:rPr>
                  <a:t>Parallel File System</a:t>
                </a:r>
              </a:p>
            </p:txBody>
          </p:sp>
          <p:pic>
            <p:nvPicPr>
              <p:cNvPr id="211" name="Picture 10" descr="Image result for bee gf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649979" y="3700805"/>
                <a:ext cx="853704" cy="620667"/>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Image result for nvme ssd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45854" y="3695007"/>
                <a:ext cx="912336" cy="547582"/>
              </a:xfrm>
              <a:prstGeom prst="rect">
                <a:avLst/>
              </a:prstGeom>
              <a:noFill/>
              <a:extLst>
                <a:ext uri="{909E8E84-426E-40DD-AFC4-6F175D3DCCD1}">
                  <a14:hiddenFill xmlns:a14="http://schemas.microsoft.com/office/drawing/2010/main">
                    <a:solidFill>
                      <a:srgbClr val="FFFFFF"/>
                    </a:solidFill>
                  </a14:hiddenFill>
                </a:ext>
              </a:extLst>
            </p:spPr>
          </p:pic>
          <p:sp>
            <p:nvSpPr>
              <p:cNvPr id="213" name="TextBox 212"/>
              <p:cNvSpPr txBox="1"/>
              <p:nvPr/>
            </p:nvSpPr>
            <p:spPr>
              <a:xfrm>
                <a:off x="8470510" y="4169599"/>
                <a:ext cx="1343751" cy="344803"/>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NVMe SSDs</a:t>
                </a:r>
                <a:endParaRPr kumimoji="0" lang="ko-KR" altLang="en-US"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grpSp>
          <p:nvGrpSpPr>
            <p:cNvPr id="214" name="그룹 213"/>
            <p:cNvGrpSpPr/>
            <p:nvPr/>
          </p:nvGrpSpPr>
          <p:grpSpPr>
            <a:xfrm>
              <a:off x="6529996" y="5491199"/>
              <a:ext cx="2487492" cy="1180112"/>
              <a:chOff x="7788517" y="5152082"/>
              <a:chExt cx="2956936" cy="1239908"/>
            </a:xfrm>
          </p:grpSpPr>
          <p:sp>
            <p:nvSpPr>
              <p:cNvPr id="215" name="모서리가 둥근 직사각형 214"/>
              <p:cNvSpPr/>
              <p:nvPr/>
            </p:nvSpPr>
            <p:spPr>
              <a:xfrm>
                <a:off x="7973308" y="5152082"/>
                <a:ext cx="2527264" cy="1239908"/>
              </a:xfrm>
              <a:prstGeom prst="round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216" name="TextBox 215"/>
              <p:cNvSpPr txBox="1"/>
              <p:nvPr/>
            </p:nvSpPr>
            <p:spPr>
              <a:xfrm>
                <a:off x="7788517" y="5176302"/>
                <a:ext cx="2956936" cy="309278"/>
              </a:xfrm>
              <a:prstGeom prst="rect">
                <a:avLst/>
              </a:prstGeom>
              <a:noFill/>
            </p:spPr>
            <p:txBody>
              <a:bodyPr wrap="square" rtlCol="0">
                <a:spAutoFit/>
              </a:bodyPr>
              <a:lstStyle>
                <a:defPPr>
                  <a:defRPr lang="ko-KR"/>
                </a:defPPr>
                <a:lvl1pPr algn="ctr">
                  <a:defRPr b="1">
                    <a:solidFill>
                      <a:prstClr val="black"/>
                    </a:solidFill>
                    <a:latin typeface="Times New Roman" panose="02020603050405020304" pitchFamily="18" charset="0"/>
                    <a:ea typeface="맑은 고딕"/>
                    <a:cs typeface="Times New Roman" panose="02020603050405020304" pitchFamily="18"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ko-KR" sz="1100" b="1" i="0" u="none" strike="noStrike" kern="0" cap="none" spc="0" normalizeH="0" baseline="0" noProof="0" dirty="0" smtClean="0">
                    <a:ln>
                      <a:noFill/>
                    </a:ln>
                    <a:solidFill>
                      <a:prstClr val="black"/>
                    </a:solidFill>
                    <a:effectLst/>
                    <a:uLnTx/>
                    <a:uFillTx/>
                    <a:latin typeface="Times New Roman" panose="02020603050405020304" pitchFamily="18" charset="0"/>
                    <a:ea typeface="맑은 고딕"/>
                    <a:cs typeface="Times New Roman" panose="02020603050405020304" pitchFamily="18" charset="0"/>
                  </a:rPr>
                  <a:t>Cloud Storage</a:t>
                </a:r>
              </a:p>
            </p:txBody>
          </p:sp>
          <p:pic>
            <p:nvPicPr>
              <p:cNvPr id="217" name="Picture 12" descr="Image result for ceph"/>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266986" y="5537782"/>
                <a:ext cx="1253016" cy="575434"/>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6" descr="Image result for mellanox smartnic 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193492" y="5360479"/>
                <a:ext cx="1073493" cy="825397"/>
              </a:xfrm>
              <a:prstGeom prst="rect">
                <a:avLst/>
              </a:prstGeom>
              <a:noFill/>
              <a:extLst>
                <a:ext uri="{909E8E84-426E-40DD-AFC4-6F175D3DCCD1}">
                  <a14:hiddenFill xmlns:a14="http://schemas.microsoft.com/office/drawing/2010/main">
                    <a:solidFill>
                      <a:srgbClr val="FFFFFF"/>
                    </a:solidFill>
                  </a14:hiddenFill>
                </a:ext>
              </a:extLst>
            </p:spPr>
          </p:pic>
          <p:sp>
            <p:nvSpPr>
              <p:cNvPr id="219" name="TextBox 218"/>
              <p:cNvSpPr txBox="1"/>
              <p:nvPr/>
            </p:nvSpPr>
            <p:spPr>
              <a:xfrm>
                <a:off x="8294912" y="6016746"/>
                <a:ext cx="1237830" cy="344803"/>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Smart NICs</a:t>
                </a:r>
                <a:endParaRPr kumimoji="0" lang="ko-KR" altLang="en-US"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pic>
          <p:nvPicPr>
            <p:cNvPr id="226" name="Picture 8" descr="Image result for cpu xeon 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193551" y="5236187"/>
              <a:ext cx="1093449" cy="953473"/>
            </a:xfrm>
            <a:prstGeom prst="rect">
              <a:avLst/>
            </a:prstGeom>
            <a:noFill/>
            <a:extLst>
              <a:ext uri="{909E8E84-426E-40DD-AFC4-6F175D3DCCD1}">
                <a14:hiddenFill xmlns:a14="http://schemas.microsoft.com/office/drawing/2010/main">
                  <a:solidFill>
                    <a:srgbClr val="FFFFFF"/>
                  </a:solidFill>
                </a14:hiddenFill>
              </a:ext>
            </a:extLst>
          </p:spPr>
        </p:pic>
        <p:grpSp>
          <p:nvGrpSpPr>
            <p:cNvPr id="227" name="그룹 226"/>
            <p:cNvGrpSpPr/>
            <p:nvPr/>
          </p:nvGrpSpPr>
          <p:grpSpPr>
            <a:xfrm>
              <a:off x="3165293" y="5435160"/>
              <a:ext cx="705301" cy="641510"/>
              <a:chOff x="1035180" y="5456006"/>
              <a:chExt cx="461936" cy="410466"/>
            </a:xfrm>
          </p:grpSpPr>
          <p:pic>
            <p:nvPicPr>
              <p:cNvPr id="228" name="Picture 8" descr="Image result for tesla gpu 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62898" y="5549881"/>
                <a:ext cx="434218" cy="316591"/>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8" descr="Image result for tesla gpu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35180" y="5456006"/>
                <a:ext cx="308669" cy="2250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그룹 5"/>
            <p:cNvGrpSpPr/>
            <p:nvPr/>
          </p:nvGrpSpPr>
          <p:grpSpPr>
            <a:xfrm>
              <a:off x="2778894" y="3347296"/>
              <a:ext cx="3421820" cy="1935650"/>
              <a:chOff x="500143" y="3418672"/>
              <a:chExt cx="3421820" cy="1935650"/>
            </a:xfrm>
          </p:grpSpPr>
          <p:grpSp>
            <p:nvGrpSpPr>
              <p:cNvPr id="230" name="그룹 229"/>
              <p:cNvGrpSpPr/>
              <p:nvPr/>
            </p:nvGrpSpPr>
            <p:grpSpPr>
              <a:xfrm>
                <a:off x="1098367" y="3418672"/>
                <a:ext cx="2303985" cy="645188"/>
                <a:chOff x="3079013" y="2986117"/>
                <a:chExt cx="2977878" cy="786322"/>
              </a:xfrm>
            </p:grpSpPr>
            <p:sp>
              <p:nvSpPr>
                <p:cNvPr id="231" name="모서리가 둥근 직사각형 230"/>
                <p:cNvSpPr/>
                <p:nvPr/>
              </p:nvSpPr>
              <p:spPr>
                <a:xfrm>
                  <a:off x="3079013" y="2986117"/>
                  <a:ext cx="2977878" cy="786322"/>
                </a:xfrm>
                <a:prstGeom prst="round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Container Orchestration</a:t>
                  </a:r>
                </a:p>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pic>
              <p:nvPicPr>
                <p:cNvPr id="232" name="Picture 14" descr="Image result for kubernetes"/>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718684" y="3317255"/>
                  <a:ext cx="1425229" cy="349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3" name="그룹 232"/>
              <p:cNvGrpSpPr/>
              <p:nvPr/>
            </p:nvGrpSpPr>
            <p:grpSpPr>
              <a:xfrm>
                <a:off x="2803205" y="4685789"/>
                <a:ext cx="871605" cy="668533"/>
                <a:chOff x="1036712" y="2690487"/>
                <a:chExt cx="1018534" cy="814773"/>
              </a:xfrm>
            </p:grpSpPr>
            <p:grpSp>
              <p:nvGrpSpPr>
                <p:cNvPr id="234" name="그룹 233"/>
                <p:cNvGrpSpPr/>
                <p:nvPr/>
              </p:nvGrpSpPr>
              <p:grpSpPr>
                <a:xfrm>
                  <a:off x="1036712" y="2690487"/>
                  <a:ext cx="854190" cy="536549"/>
                  <a:chOff x="4873340" y="3620923"/>
                  <a:chExt cx="854190" cy="536549"/>
                </a:xfrm>
              </p:grpSpPr>
              <p:pic>
                <p:nvPicPr>
                  <p:cNvPr id="236"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001458" y="3703438"/>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873340" y="3620923"/>
                    <a:ext cx="726072" cy="454034"/>
                  </a:xfrm>
                  <a:prstGeom prst="rect">
                    <a:avLst/>
                  </a:prstGeom>
                  <a:noFill/>
                  <a:extLst>
                    <a:ext uri="{909E8E84-426E-40DD-AFC4-6F175D3DCCD1}">
                      <a14:hiddenFill xmlns:a14="http://schemas.microsoft.com/office/drawing/2010/main">
                        <a:solidFill>
                          <a:srgbClr val="FFFFFF"/>
                        </a:solidFill>
                      </a14:hiddenFill>
                    </a:ext>
                  </a:extLst>
                </p:spPr>
              </p:pic>
            </p:grpSp>
            <p:pic>
              <p:nvPicPr>
                <p:cNvPr id="235" name="Picture 2" descr="http://insidehpc.com/wp-content/uploads/2015/11/IMG_0019-300x248.jpg"/>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1766" y="3114935"/>
                  <a:ext cx="533480" cy="3903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8" name="그룹 237"/>
              <p:cNvGrpSpPr/>
              <p:nvPr/>
            </p:nvGrpSpPr>
            <p:grpSpPr>
              <a:xfrm>
                <a:off x="500143" y="4601005"/>
                <a:ext cx="920239" cy="561999"/>
                <a:chOff x="2959533" y="3604373"/>
                <a:chExt cx="1075366" cy="684936"/>
              </a:xfrm>
            </p:grpSpPr>
            <p:pic>
              <p:nvPicPr>
                <p:cNvPr id="239"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959533" y="3604373"/>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0" descr="Image result for docker 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360817" y="3731506"/>
                  <a:ext cx="674082" cy="5578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1" name="그룹 240"/>
              <p:cNvGrpSpPr/>
              <p:nvPr/>
            </p:nvGrpSpPr>
            <p:grpSpPr>
              <a:xfrm>
                <a:off x="3136422" y="4271177"/>
                <a:ext cx="785541" cy="528108"/>
                <a:chOff x="4873340" y="3620923"/>
                <a:chExt cx="917962" cy="643631"/>
              </a:xfrm>
            </p:grpSpPr>
            <p:pic>
              <p:nvPicPr>
                <p:cNvPr id="242"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873340" y="3620923"/>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6" descr="Image result for singularity containe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29715" y="3803458"/>
                  <a:ext cx="461587" cy="461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4" name="그룹 243"/>
              <p:cNvGrpSpPr/>
              <p:nvPr/>
            </p:nvGrpSpPr>
            <p:grpSpPr>
              <a:xfrm>
                <a:off x="910318" y="4153952"/>
                <a:ext cx="1050695" cy="533993"/>
                <a:chOff x="3417533" y="3405894"/>
                <a:chExt cx="1227814" cy="650803"/>
              </a:xfrm>
            </p:grpSpPr>
            <p:grpSp>
              <p:nvGrpSpPr>
                <p:cNvPr id="245" name="그룹 244"/>
                <p:cNvGrpSpPr/>
                <p:nvPr/>
              </p:nvGrpSpPr>
              <p:grpSpPr>
                <a:xfrm>
                  <a:off x="3417533" y="3405894"/>
                  <a:ext cx="854190" cy="536549"/>
                  <a:chOff x="4873340" y="3620923"/>
                  <a:chExt cx="854190" cy="536549"/>
                </a:xfrm>
              </p:grpSpPr>
              <p:pic>
                <p:nvPicPr>
                  <p:cNvPr id="247"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001458" y="3703438"/>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873340" y="3620923"/>
                    <a:ext cx="726072" cy="454034"/>
                  </a:xfrm>
                  <a:prstGeom prst="rect">
                    <a:avLst/>
                  </a:prstGeom>
                  <a:noFill/>
                  <a:extLst>
                    <a:ext uri="{909E8E84-426E-40DD-AFC4-6F175D3DCCD1}">
                      <a14:hiddenFill xmlns:a14="http://schemas.microsoft.com/office/drawing/2010/main">
                        <a:solidFill>
                          <a:srgbClr val="FFFFFF"/>
                        </a:solidFill>
                      </a14:hiddenFill>
                    </a:ext>
                  </a:extLst>
                </p:spPr>
              </p:pic>
            </p:grpSp>
            <p:pic>
              <p:nvPicPr>
                <p:cNvPr id="246" name="Picture 2" descr="spark에 대한 이미지 검색결과"/>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958867" y="3711767"/>
                  <a:ext cx="686480" cy="3449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9" name="그룹 248"/>
              <p:cNvGrpSpPr/>
              <p:nvPr/>
            </p:nvGrpSpPr>
            <p:grpSpPr>
              <a:xfrm>
                <a:off x="2066292" y="4146813"/>
                <a:ext cx="802757" cy="562434"/>
                <a:chOff x="4333070" y="3331975"/>
                <a:chExt cx="938080" cy="685466"/>
              </a:xfrm>
            </p:grpSpPr>
            <p:pic>
              <p:nvPicPr>
                <p:cNvPr id="250"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333070" y="3331975"/>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2" descr="tensorflow에 대한 이미지 검색결과"/>
                <p:cNvPicPr>
                  <a:picLocks noChangeAspect="1" noChangeArrowheads="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06694" y="3657124"/>
                  <a:ext cx="564456" cy="360317"/>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88" name="TextBox 87"/>
          <p:cNvSpPr txBox="1"/>
          <p:nvPr/>
        </p:nvSpPr>
        <p:spPr>
          <a:xfrm>
            <a:off x="353945" y="1005381"/>
            <a:ext cx="3983892" cy="954107"/>
          </a:xfrm>
          <a:prstGeom prst="rect">
            <a:avLst/>
          </a:prstGeom>
          <a:noFill/>
          <a:ln>
            <a:solidFill>
              <a:schemeClr val="accent1"/>
            </a:solidFill>
          </a:ln>
        </p:spPr>
        <p:txBody>
          <a:bodyPr wrap="square" rtlCol="0">
            <a:spAutoFit/>
          </a:bodyPr>
          <a:lstStyle/>
          <a:p>
            <a:pPr algn="ctr"/>
            <a:r>
              <a:rPr lang="en-US" altLang="ko-KR" sz="2400" dirty="0" smtClean="0"/>
              <a:t>HPC + HPDA (</a:t>
            </a:r>
            <a:r>
              <a:rPr lang="en-US" altLang="ko-KR" sz="2400" dirty="0" err="1" smtClean="0"/>
              <a:t>BigData</a:t>
            </a:r>
            <a:r>
              <a:rPr lang="en-US" altLang="ko-KR" sz="2400" dirty="0" smtClean="0"/>
              <a:t>) </a:t>
            </a:r>
          </a:p>
          <a:p>
            <a:pPr algn="ctr"/>
            <a:r>
              <a:rPr lang="en-US" altLang="ko-KR" sz="2400" dirty="0" smtClean="0">
                <a:sym typeface="Wingdings" panose="05000000000000000000" pitchFamily="2" charset="2"/>
              </a:rPr>
              <a:t> </a:t>
            </a:r>
            <a:r>
              <a:rPr lang="en-US" altLang="ko-KR" sz="3200" dirty="0" smtClean="0">
                <a:solidFill>
                  <a:srgbClr val="3333FF"/>
                </a:solidFill>
                <a:sym typeface="Wingdings" panose="05000000000000000000" pitchFamily="2" charset="2"/>
              </a:rPr>
              <a:t>AI (ML/DL)</a:t>
            </a:r>
            <a:endParaRPr lang="ko-KR" altLang="en-US" sz="3200" dirty="0">
              <a:solidFill>
                <a:srgbClr val="3333FF"/>
              </a:solidFill>
            </a:endParaRPr>
          </a:p>
        </p:txBody>
      </p:sp>
      <p:pic>
        <p:nvPicPr>
          <p:cNvPr id="10244" name="Picture 4" descr="dgx-2ì ëí ì´ë¯¸ì§ ê²ìê²°ê³¼"/>
          <p:cNvPicPr>
            <a:picLocks noChangeAspect="1" noChangeArrowheads="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20532" y="312503"/>
            <a:ext cx="4187258" cy="25471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544542" y="1960943"/>
            <a:ext cx="1563248" cy="369332"/>
          </a:xfrm>
          <a:prstGeom prst="rect">
            <a:avLst/>
          </a:prstGeom>
          <a:noFill/>
        </p:spPr>
        <p:txBody>
          <a:bodyPr wrap="none" rtlCol="0">
            <a:spAutoFit/>
          </a:bodyPr>
          <a:lstStyle/>
          <a:p>
            <a:r>
              <a:rPr lang="en-US" altLang="ko-KR" dirty="0" err="1" smtClean="0"/>
              <a:t>Nvidia</a:t>
            </a:r>
            <a:r>
              <a:rPr lang="en-US" altLang="ko-KR" dirty="0" smtClean="0"/>
              <a:t> DGX-2</a:t>
            </a:r>
            <a:endParaRPr lang="ko-KR" altLang="en-US" dirty="0"/>
          </a:p>
        </p:txBody>
      </p:sp>
    </p:spTree>
    <p:extLst>
      <p:ext uri="{BB962C8B-B14F-4D97-AF65-F5344CB8AC3E}">
        <p14:creationId xmlns:p14="http://schemas.microsoft.com/office/powerpoint/2010/main" val="1380059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Docker Containers</a:t>
            </a:r>
            <a:endParaRPr lang="ko-KR" altLang="en-US"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71" y="1010000"/>
            <a:ext cx="2743010" cy="2443353"/>
          </a:xfrm>
          <a:prstGeom prst="rect">
            <a:avLst/>
          </a:prstGeom>
        </p:spPr>
      </p:pic>
      <p:sp>
        <p:nvSpPr>
          <p:cNvPr id="6" name="내용 개체 틀 2"/>
          <p:cNvSpPr>
            <a:spLocks noGrp="1"/>
          </p:cNvSpPr>
          <p:nvPr>
            <p:ph idx="1"/>
          </p:nvPr>
        </p:nvSpPr>
        <p:spPr>
          <a:xfrm>
            <a:off x="2985570" y="1145449"/>
            <a:ext cx="6058141" cy="2088745"/>
          </a:xfrm>
        </p:spPr>
        <p:txBody>
          <a:bodyPr>
            <a:noAutofit/>
          </a:bodyPr>
          <a:lstStyle/>
          <a:p>
            <a:pPr>
              <a:lnSpc>
                <a:spcPct val="100000"/>
              </a:lnSpc>
            </a:pPr>
            <a:r>
              <a:rPr lang="en-US" altLang="ko-KR" b="1" dirty="0"/>
              <a:t>Docker</a:t>
            </a:r>
            <a:r>
              <a:rPr lang="en-US" altLang="ko-KR" sz="2000" dirty="0"/>
              <a:t> is an open platform for building, shipping and running distributed applications. It gives programmers, development teams and operations engineers the common toolbox they need to take advantage of the distributed and networked nature of modern applications.</a:t>
            </a:r>
            <a:endParaRPr lang="ko-KR" altLang="en-US" sz="2000" dirty="0"/>
          </a:p>
        </p:txBody>
      </p:sp>
      <p:grpSp>
        <p:nvGrpSpPr>
          <p:cNvPr id="2" name="그룹 1"/>
          <p:cNvGrpSpPr/>
          <p:nvPr/>
        </p:nvGrpSpPr>
        <p:grpSpPr>
          <a:xfrm>
            <a:off x="420623" y="3492664"/>
            <a:ext cx="3886424" cy="1935651"/>
            <a:chOff x="2717683" y="3989565"/>
            <a:chExt cx="3886424" cy="1935651"/>
          </a:xfrm>
        </p:grpSpPr>
        <p:pic>
          <p:nvPicPr>
            <p:cNvPr id="7" name="그림 6"/>
            <p:cNvPicPr>
              <a:picLocks noChangeAspect="1"/>
            </p:cNvPicPr>
            <p:nvPr/>
          </p:nvPicPr>
          <p:blipFill>
            <a:blip r:embed="rId3"/>
            <a:stretch>
              <a:fillRect/>
            </a:stretch>
          </p:blipFill>
          <p:spPr>
            <a:xfrm>
              <a:off x="2717683" y="3989565"/>
              <a:ext cx="3886424" cy="1935651"/>
            </a:xfrm>
            <a:prstGeom prst="rect">
              <a:avLst/>
            </a:prstGeom>
          </p:spPr>
        </p:pic>
        <p:sp>
          <p:nvSpPr>
            <p:cNvPr id="8" name="직사각형 7"/>
            <p:cNvSpPr/>
            <p:nvPr/>
          </p:nvSpPr>
          <p:spPr>
            <a:xfrm>
              <a:off x="2717683" y="4994456"/>
              <a:ext cx="3886424" cy="325604"/>
            </a:xfrm>
            <a:prstGeom prst="rect">
              <a:avLst/>
            </a:prstGeom>
            <a:noFill/>
            <a:ln w="3810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en-US" altLang="ko-KR"/>
            </a:p>
          </p:txBody>
        </p:sp>
      </p:grpSp>
      <p:sp>
        <p:nvSpPr>
          <p:cNvPr id="9" name="TextBox 8"/>
          <p:cNvSpPr txBox="1"/>
          <p:nvPr/>
        </p:nvSpPr>
        <p:spPr>
          <a:xfrm>
            <a:off x="226216" y="5538584"/>
            <a:ext cx="6866037" cy="646331"/>
          </a:xfrm>
          <a:prstGeom prst="rect">
            <a:avLst/>
          </a:prstGeom>
        </p:spPr>
        <p:txBody>
          <a:bodyPr wrap="square">
            <a:spAutoFit/>
          </a:bodyPr>
          <a:lstStyle/>
          <a:p>
            <a:pPr>
              <a:defRPr lang="ko-KR" altLang="en-US"/>
            </a:pPr>
            <a:r>
              <a:rPr lang="en-US" altLang="ko-KR" dirty="0" smtClean="0"/>
              <a:t>Since </a:t>
            </a:r>
            <a:r>
              <a:rPr lang="en-US" altLang="ko-KR" dirty="0" smtClean="0">
                <a:solidFill>
                  <a:srgbClr val="FF0000"/>
                </a:solidFill>
              </a:rPr>
              <a:t>container uses host kernel</a:t>
            </a:r>
            <a:r>
              <a:rPr lang="en-US" altLang="ko-KR" dirty="0" smtClean="0"/>
              <a:t>, </a:t>
            </a:r>
          </a:p>
          <a:p>
            <a:pPr>
              <a:defRPr lang="ko-KR" altLang="en-US"/>
            </a:pPr>
            <a:r>
              <a:rPr lang="en-US" altLang="ko-KR" dirty="0" smtClean="0"/>
              <a:t>OS of host should be </a:t>
            </a:r>
            <a:r>
              <a:rPr lang="en-US" altLang="ko-KR" dirty="0" smtClean="0">
                <a:solidFill>
                  <a:srgbClr val="FF0000"/>
                </a:solidFill>
              </a:rPr>
              <a:t>Linux</a:t>
            </a:r>
            <a:r>
              <a:rPr lang="en-US" altLang="ko-KR" dirty="0" smtClean="0"/>
              <a:t> distribution.</a:t>
            </a:r>
          </a:p>
        </p:txBody>
      </p:sp>
      <p:sp>
        <p:nvSpPr>
          <p:cNvPr id="3" name="직사각형 2"/>
          <p:cNvSpPr/>
          <p:nvPr/>
        </p:nvSpPr>
        <p:spPr>
          <a:xfrm>
            <a:off x="3528636" y="6488668"/>
            <a:ext cx="2607637" cy="369332"/>
          </a:xfrm>
          <a:prstGeom prst="rect">
            <a:avLst/>
          </a:prstGeom>
        </p:spPr>
        <p:txBody>
          <a:bodyPr wrap="none">
            <a:spAutoFit/>
          </a:bodyPr>
          <a:lstStyle/>
          <a:p>
            <a:r>
              <a:rPr lang="ko-KR" altLang="en-US" dirty="0"/>
              <a:t>https://www.docker.com/</a:t>
            </a:r>
          </a:p>
        </p:txBody>
      </p:sp>
      <p:grpSp>
        <p:nvGrpSpPr>
          <p:cNvPr id="10" name="그룹 9"/>
          <p:cNvGrpSpPr/>
          <p:nvPr/>
        </p:nvGrpSpPr>
        <p:grpSpPr>
          <a:xfrm>
            <a:off x="4307047" y="3036891"/>
            <a:ext cx="4801743" cy="2376284"/>
            <a:chOff x="0" y="867182"/>
            <a:chExt cx="6217561" cy="3076943"/>
          </a:xfrm>
        </p:grpSpPr>
        <p:pic>
          <p:nvPicPr>
            <p:cNvPr id="11" name="그림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54114"/>
              <a:ext cx="5220072" cy="2690011"/>
            </a:xfrm>
            <a:prstGeom prst="rect">
              <a:avLst/>
            </a:prstGeom>
          </p:spPr>
        </p:pic>
        <p:grpSp>
          <p:nvGrpSpPr>
            <p:cNvPr id="12" name="그룹 11"/>
            <p:cNvGrpSpPr/>
            <p:nvPr/>
          </p:nvGrpSpPr>
          <p:grpSpPr>
            <a:xfrm>
              <a:off x="4503392" y="867182"/>
              <a:ext cx="1714169" cy="1385210"/>
              <a:chOff x="4867382" y="4034150"/>
              <a:chExt cx="3533947" cy="2653190"/>
            </a:xfrm>
          </p:grpSpPr>
          <p:pic>
            <p:nvPicPr>
              <p:cNvPr id="13" name="Picture 10" descr="docker hub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7382" y="4034150"/>
                <a:ext cx="1886723" cy="188672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008989" y="5291191"/>
                <a:ext cx="2392340" cy="1396149"/>
              </a:xfrm>
              <a:prstGeom prst="rect">
                <a:avLst/>
              </a:prstGeom>
              <a:noFill/>
            </p:spPr>
            <p:txBody>
              <a:bodyPr wrap="square" rtlCol="0">
                <a:spAutoFit/>
              </a:bodyPr>
              <a:lstStyle/>
              <a:p>
                <a:r>
                  <a:rPr lang="en-US" altLang="ko-KR" sz="1400" dirty="0" smtClean="0">
                    <a:solidFill>
                      <a:schemeClr val="tx1"/>
                    </a:solidFill>
                    <a:latin typeface="Times New Roman" panose="02020603050405020304" pitchFamily="18" charset="0"/>
                    <a:cs typeface="Times New Roman" panose="02020603050405020304" pitchFamily="18" charset="0"/>
                  </a:rPr>
                  <a:t>Docker Hub</a:t>
                </a:r>
                <a:endParaRPr lang="ko-KR" altLang="en-US" sz="1400" dirty="0">
                  <a:solidFill>
                    <a:schemeClr val="tx1"/>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40070900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6163</TotalTime>
  <Words>1616</Words>
  <Application>Microsoft Office PowerPoint</Application>
  <PresentationFormat>화면 슬라이드 쇼(4:3)</PresentationFormat>
  <Paragraphs>426</Paragraphs>
  <Slides>32</Slides>
  <Notes>0</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32</vt:i4>
      </vt:variant>
    </vt:vector>
  </HeadingPairs>
  <TitlesOfParts>
    <vt:vector size="45" baseType="lpstr">
      <vt:lpstr>HY그래픽M</vt:lpstr>
      <vt:lpstr>굴림</vt:lpstr>
      <vt:lpstr>맑은 고딕</vt:lpstr>
      <vt:lpstr>맑은 고딕 (본문)</vt:lpstr>
      <vt:lpstr>Arial</vt:lpstr>
      <vt:lpstr>Calibri</vt:lpstr>
      <vt:lpstr>Calibri Light</vt:lpstr>
      <vt:lpstr>Comic Sans MS</vt:lpstr>
      <vt:lpstr>Consolas</vt:lpstr>
      <vt:lpstr>Times New Roman</vt:lpstr>
      <vt:lpstr>Trebuchet MS</vt:lpstr>
      <vt:lpstr>Wingdings</vt:lpstr>
      <vt:lpstr>Office 테마</vt:lpstr>
      <vt:lpstr>PowerPoint 프레젠테이션</vt:lpstr>
      <vt:lpstr>PowerPoint 프레젠테이션</vt:lpstr>
      <vt:lpstr>PowerPoint 프레젠테이션</vt:lpstr>
      <vt:lpstr>PowerPoint 프레젠테이션</vt:lpstr>
      <vt:lpstr>SmartX Cluster: Inter-connected SmartX Boxes</vt:lpstr>
      <vt:lpstr>Inter-Connected Functions inside a Box &amp; across Clusters</vt:lpstr>
      <vt:lpstr>PowerPoint 프레젠테이션</vt:lpstr>
      <vt:lpstr>Cluster for AI Computing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NAME: NUC5i5MYHE (NUC PC) CPU: i5-5300U @2.30GHz CORE: 4 Memory: 16GB DDR3  HDD: 94GB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주성</dc:creator>
  <cp:lastModifiedBy>Yoon Geumseong</cp:lastModifiedBy>
  <cp:revision>142</cp:revision>
  <dcterms:created xsi:type="dcterms:W3CDTF">2018-10-02T10:07:38Z</dcterms:created>
  <dcterms:modified xsi:type="dcterms:W3CDTF">2019-05-13T13:33:34Z</dcterms:modified>
</cp:coreProperties>
</file>